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34.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xml" ContentType="application/vnd.openxmlformats-officedocument.presentationml.slide+xml"/>
  <Override PartName="/ppt/slides/slide75.xml" ContentType="application/vnd.openxmlformats-officedocument.presentationml.slide+xml"/>
  <Override PartName="/ppt/slides/slide73.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74.xml" ContentType="application/vnd.openxmlformats-officedocument.presentationml.slide+xml"/>
  <Override PartName="/ppt/slides/slide53.xml" ContentType="application/vnd.openxmlformats-officedocument.presentationml.slide+xml"/>
  <Override PartName="/ppt/slides/slide5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54.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xml" ContentType="application/vnd.openxmlformats-officedocument.presentationml.slideLayou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46.xml" ContentType="application/vnd.openxmlformats-officedocument.presentationml.notesSlide+xml"/>
  <Override PartName="/ppt/notesSlides/notesSlide36.xml" ContentType="application/vnd.openxmlformats-officedocument.presentationml.notesSlide+xml"/>
  <Override PartName="/ppt/notesSlides/notesSlide48.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8.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65.xml" ContentType="application/vnd.openxmlformats-officedocument.presentationml.notesSlide+xml"/>
  <Override PartName="/ppt/notesSlides/notesSlide47.xml" ContentType="application/vnd.openxmlformats-officedocument.presentationml.notesSlide+xml"/>
  <Override PartName="/ppt/notesSlides/notesSlide63.xml" ContentType="application/vnd.openxmlformats-officedocument.presentationml.notesSlide+xml"/>
  <Override PartName="/ppt/notesSlides/notesSlide55.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56.xml" ContentType="application/vnd.openxmlformats-officedocument.presentationml.notesSlide+xml"/>
  <Override PartName="/ppt/notesSlides/notesSlide64.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84"/>
  </p:notesMasterIdLst>
  <p:sldIdLst>
    <p:sldId id="256" r:id="rId2"/>
    <p:sldId id="408" r:id="rId3"/>
    <p:sldId id="409" r:id="rId4"/>
    <p:sldId id="410" r:id="rId5"/>
    <p:sldId id="411" r:id="rId6"/>
    <p:sldId id="412" r:id="rId7"/>
    <p:sldId id="413" r:id="rId8"/>
    <p:sldId id="414" r:id="rId9"/>
    <p:sldId id="415" r:id="rId10"/>
    <p:sldId id="416" r:id="rId11"/>
    <p:sldId id="417" r:id="rId12"/>
    <p:sldId id="418" r:id="rId13"/>
    <p:sldId id="419" r:id="rId14"/>
    <p:sldId id="420" r:id="rId15"/>
    <p:sldId id="421" r:id="rId16"/>
    <p:sldId id="422" r:id="rId17"/>
    <p:sldId id="423" r:id="rId18"/>
    <p:sldId id="424" r:id="rId19"/>
    <p:sldId id="425" r:id="rId20"/>
    <p:sldId id="426" r:id="rId21"/>
    <p:sldId id="427" r:id="rId22"/>
    <p:sldId id="428" r:id="rId23"/>
    <p:sldId id="429" r:id="rId24"/>
    <p:sldId id="450" r:id="rId25"/>
    <p:sldId id="430" r:id="rId26"/>
    <p:sldId id="431" r:id="rId27"/>
    <p:sldId id="497" r:id="rId28"/>
    <p:sldId id="432" r:id="rId29"/>
    <p:sldId id="451" r:id="rId30"/>
    <p:sldId id="452" r:id="rId31"/>
    <p:sldId id="453" r:id="rId32"/>
    <p:sldId id="454" r:id="rId33"/>
    <p:sldId id="455" r:id="rId34"/>
    <p:sldId id="475" r:id="rId35"/>
    <p:sldId id="463" r:id="rId36"/>
    <p:sldId id="456" r:id="rId37"/>
    <p:sldId id="457" r:id="rId38"/>
    <p:sldId id="458" r:id="rId39"/>
    <p:sldId id="476" r:id="rId40"/>
    <p:sldId id="464" r:id="rId41"/>
    <p:sldId id="459" r:id="rId42"/>
    <p:sldId id="460" r:id="rId43"/>
    <p:sldId id="461" r:id="rId44"/>
    <p:sldId id="462" r:id="rId45"/>
    <p:sldId id="465" r:id="rId46"/>
    <p:sldId id="466" r:id="rId47"/>
    <p:sldId id="467" r:id="rId48"/>
    <p:sldId id="468" r:id="rId49"/>
    <p:sldId id="477" r:id="rId50"/>
    <p:sldId id="469" r:id="rId51"/>
    <p:sldId id="470" r:id="rId52"/>
    <p:sldId id="471" r:id="rId53"/>
    <p:sldId id="472" r:id="rId54"/>
    <p:sldId id="473" r:id="rId55"/>
    <p:sldId id="478" r:id="rId56"/>
    <p:sldId id="474" r:id="rId57"/>
    <p:sldId id="479" r:id="rId58"/>
    <p:sldId id="480" r:id="rId59"/>
    <p:sldId id="481" r:id="rId60"/>
    <p:sldId id="482" r:id="rId61"/>
    <p:sldId id="483" r:id="rId62"/>
    <p:sldId id="484" r:id="rId63"/>
    <p:sldId id="485" r:id="rId64"/>
    <p:sldId id="486" r:id="rId65"/>
    <p:sldId id="487" r:id="rId66"/>
    <p:sldId id="488" r:id="rId67"/>
    <p:sldId id="489" r:id="rId68"/>
    <p:sldId id="490" r:id="rId69"/>
    <p:sldId id="491" r:id="rId70"/>
    <p:sldId id="492" r:id="rId71"/>
    <p:sldId id="493" r:id="rId72"/>
    <p:sldId id="494" r:id="rId73"/>
    <p:sldId id="495" r:id="rId74"/>
    <p:sldId id="496" r:id="rId75"/>
    <p:sldId id="443" r:id="rId76"/>
    <p:sldId id="444" r:id="rId77"/>
    <p:sldId id="445" r:id="rId78"/>
    <p:sldId id="449" r:id="rId79"/>
    <p:sldId id="446" r:id="rId80"/>
    <p:sldId id="447" r:id="rId81"/>
    <p:sldId id="448" r:id="rId82"/>
    <p:sldId id="373"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99"/>
    <a:srgbClr val="FF99FF"/>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9" d="100"/>
          <a:sy n="69" d="100"/>
        </p:scale>
        <p:origin x="-114" y="-13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ustomXml" Target="../customXml/item2.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9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3/10/2014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74C14BA-5BF7-477F-A26C-13771F770B9B}"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6CD2F5F-169F-4899-BE93-0CA7AEF0291C}" type="slidenum">
              <a:rPr lang="en-CA" smtClean="0"/>
              <a:pPr>
                <a:defRPr/>
              </a:pPr>
              <a:t>12</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073E0A2-0131-4927-AE9B-AAD255FCCDA6}"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6B381D6-46E3-4F2E-BF65-E02A3D96B0DC}"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32C8E85-2514-45B9-A779-295FCF7BA9FE}"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0CEFC98-7FA6-4B1A-839E-A2A630191FFE}"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71FEF30-E411-4464-8EBD-CB6343894B41}"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70BC54F-FC7F-4229-BD58-8D1E8FCB6953}"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B1069D2-52E5-48A8-8DB4-2D80F87C54B6}"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CA6DA14-6AAB-4B5E-A6FD-788EFE3246D6}"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D4F0CF-BEBC-456E-A827-16B0D0EEC374}" type="slidenum">
              <a:rPr lang="en-CA" smtClean="0"/>
              <a:pPr>
                <a:defRPr/>
              </a:pPr>
              <a:t>3</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6F24554-87A3-4E2B-A7E7-D5822677CE12}"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C1CBDC-5E6D-479D-99B3-22747C35EF73}"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DDBE1F-BB9F-4674-A350-DC5CD6D66185}"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FDDBE1F-BB9F-4674-A350-DC5CD6D66185}"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96C134B-2462-4E74-B398-DAAAAB293B12}"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12A7F65-99BA-4D98-8AF7-C174C49D2C8B}" type="slidenum">
              <a:rPr lang="en-CA" smtClean="0"/>
              <a:pPr>
                <a:defRPr/>
              </a:pPr>
              <a:t>4</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34</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35</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36</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EB9F9F9-E1E3-4F66-BED5-A4A6BC3024F9}" type="slidenum">
              <a:rPr lang="en-CA" smtClean="0"/>
              <a:pPr>
                <a:defRPr/>
              </a:pPr>
              <a:t>5</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49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84E7C5-2A75-493F-91FC-F723AA33AD63}" type="slidenum">
              <a:rPr lang="en-CA" smtClean="0"/>
              <a:pPr>
                <a:defRPr/>
              </a:pPr>
              <a:t>6</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51</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52</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53</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54</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55</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56</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57</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58</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59</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60</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CB2706B-786F-4D3D-B3C7-473D8C65CE68}" type="slidenum">
              <a:rPr lang="en-CA" smtClean="0"/>
              <a:pPr>
                <a:defRPr/>
              </a:pPr>
              <a:t>7</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61</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62</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63</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64</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65</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66</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67</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68</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69</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70</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433074-A573-419B-B002-591442F216AA}" type="slidenum">
              <a:rPr lang="en-CA" smtClean="0"/>
              <a:pPr>
                <a:defRPr/>
              </a:pPr>
              <a:t>8</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71</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72</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73</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4F897A9-666F-4CBE-A302-023E373B3219}" type="slidenum">
              <a:rPr lang="en-CA" smtClean="0"/>
              <a:pPr>
                <a:defRPr/>
              </a:pPr>
              <a:t>74</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A3014AD-377A-453F-8A7F-A2B371103EDB}" type="slidenum">
              <a:rPr lang="en-CA" smtClean="0"/>
              <a:pPr>
                <a:defRPr/>
              </a:pPr>
              <a:t>75</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707BE32-042C-453B-B71F-8F819912A818}" type="slidenum">
              <a:rPr lang="en-CA" smtClean="0"/>
              <a:pPr>
                <a:defRPr/>
              </a:pPr>
              <a:t>76</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7A0E71B-F7C3-429D-9D9F-F51CEC951C78}" type="slidenum">
              <a:rPr lang="en-CA" smtClean="0"/>
              <a:pPr>
                <a:defRPr/>
              </a:pPr>
              <a:t>77</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9A9FDB-07B0-409C-BBC2-D06B3F87396C}" type="slidenum">
              <a:rPr lang="en-CA" smtClean="0"/>
              <a:pPr>
                <a:defRPr/>
              </a:pPr>
              <a:t>79</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4FF18CA-5668-4EDC-BD44-957FF3323D3F}" type="slidenum">
              <a:rPr lang="en-CA" smtClean="0"/>
              <a:pPr>
                <a:defRPr/>
              </a:pPr>
              <a:t>80</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7863B31-44F4-4035-A18E-76B353D0EB66}" type="slidenum">
              <a:rPr lang="en-CA" smtClean="0"/>
              <a:pPr>
                <a:defRPr/>
              </a:pPr>
              <a:t>81</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4EE27DE-0988-40C1-AA91-F5398744B7D5}" type="slidenum">
              <a:rPr lang="en-CA" smtClean="0"/>
              <a:pPr>
                <a:defRPr/>
              </a:pPr>
              <a:t>9</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82</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E26E4BA-51B6-4D41-A15C-19CEDADC6F8B}" type="slidenum">
              <a:rPr lang="en-CA" smtClean="0"/>
              <a:pPr>
                <a:defRPr/>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Merge 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wmf"/><Relationship Id="rId4" Type="http://schemas.openxmlformats.org/officeDocument/2006/relationships/oleObject" Target="../embeddings/oleObject1.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373837"/>
            <a:ext cx="7199313" cy="1138773"/>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dirty="0" smtClean="0">
                <a:solidFill>
                  <a:schemeClr val="bg1"/>
                </a:solidFill>
                <a:latin typeface="Arial" pitchFamily="34" charset="0"/>
                <a:cs typeface="Arial" pitchFamily="34" charset="0"/>
              </a:rPr>
              <a:t>Merge sort</a:t>
            </a:r>
            <a:br>
              <a:rPr lang="en-CA" sz="4400" dirty="0" smtClean="0">
                <a:solidFill>
                  <a:schemeClr val="bg1"/>
                </a:solidFill>
                <a:latin typeface="Arial" pitchFamily="34" charset="0"/>
                <a:cs typeface="Arial" pitchFamily="34" charset="0"/>
              </a:rPr>
            </a:br>
            <a:r>
              <a:rPr lang="en-CA" sz="2400" dirty="0" smtClean="0">
                <a:solidFill>
                  <a:schemeClr val="bg1"/>
                </a:solidFill>
                <a:latin typeface="Arial" pitchFamily="34" charset="0"/>
                <a:cs typeface="Arial" pitchFamily="34" charset="0"/>
              </a:rPr>
              <a:t>a.k.a. </a:t>
            </a:r>
            <a:r>
              <a:rPr lang="en-CA" sz="2400" i="1" dirty="0" err="1" smtClean="0">
                <a:solidFill>
                  <a:schemeClr val="bg1"/>
                </a:solidFill>
                <a:latin typeface="Arial" pitchFamily="34" charset="0"/>
                <a:cs typeface="Arial" pitchFamily="34" charset="0"/>
              </a:rPr>
              <a:t>mergesort</a:t>
            </a:r>
            <a:endParaRPr lang="en-US" sz="4400" i="1"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536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16</a:t>
            </a:r>
          </a:p>
          <a:p>
            <a:pPr lvl="1"/>
            <a:r>
              <a:rPr lang="en-US" altLang="en-US" smtClean="0">
                <a:latin typeface="Arial" charset="0"/>
                <a:cs typeface="Arial" charset="0"/>
              </a:rPr>
              <a:t>Copy 16 down</a:t>
            </a:r>
          </a:p>
          <a:p>
            <a:pPr lvl="1"/>
            <a:r>
              <a:rPr lang="en-US" altLang="en-US" smtClean="0">
                <a:latin typeface="Arial" charset="0"/>
                <a:cs typeface="Arial" charset="0"/>
              </a:rPr>
              <a:t>Increment...</a:t>
            </a:r>
          </a:p>
        </p:txBody>
      </p:sp>
      <p:pic>
        <p:nvPicPr>
          <p:cNvPr id="15364" name="Picture 4" descr="mergesort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1563226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33</a:t>
            </a:r>
          </a:p>
          <a:p>
            <a:pPr lvl="1"/>
            <a:r>
              <a:rPr lang="en-US" altLang="en-US" smtClean="0">
                <a:latin typeface="Arial" charset="0"/>
                <a:cs typeface="Arial" charset="0"/>
              </a:rPr>
              <a:t>Copy 18 down</a:t>
            </a:r>
          </a:p>
          <a:p>
            <a:pPr lvl="1"/>
            <a:r>
              <a:rPr lang="en-US" altLang="en-US" smtClean="0">
                <a:latin typeface="Arial" charset="0"/>
                <a:cs typeface="Arial" charset="0"/>
              </a:rPr>
              <a:t>Increment...</a:t>
            </a:r>
          </a:p>
        </p:txBody>
      </p:sp>
      <p:pic>
        <p:nvPicPr>
          <p:cNvPr id="16388" name="Picture 4" descr="mergesort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791797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21 and 33</a:t>
            </a:r>
          </a:p>
          <a:p>
            <a:pPr lvl="1"/>
            <a:r>
              <a:rPr lang="en-US" altLang="en-US" smtClean="0">
                <a:latin typeface="Arial" charset="0"/>
                <a:cs typeface="Arial" charset="0"/>
              </a:rPr>
              <a:t>Copy 21 down</a:t>
            </a:r>
          </a:p>
          <a:p>
            <a:pPr lvl="1"/>
            <a:r>
              <a:rPr lang="en-US" altLang="en-US" smtClean="0">
                <a:latin typeface="Arial" charset="0"/>
                <a:cs typeface="Arial" charset="0"/>
              </a:rPr>
              <a:t>Increment...</a:t>
            </a:r>
          </a:p>
        </p:txBody>
      </p:sp>
      <p:pic>
        <p:nvPicPr>
          <p:cNvPr id="17412" name="Picture 4" descr="mergesor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358338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24 and 33</a:t>
            </a:r>
          </a:p>
          <a:p>
            <a:pPr lvl="1"/>
            <a:r>
              <a:rPr lang="en-US" altLang="en-US" smtClean="0">
                <a:latin typeface="Arial" charset="0"/>
                <a:cs typeface="Arial" charset="0"/>
              </a:rPr>
              <a:t>Copy 24 down</a:t>
            </a:r>
          </a:p>
          <a:p>
            <a:pPr lvl="1"/>
            <a:r>
              <a:rPr lang="en-US" altLang="en-US" smtClean="0">
                <a:latin typeface="Arial" charset="0"/>
                <a:cs typeface="Arial" charset="0"/>
              </a:rPr>
              <a:t>Increment...</a:t>
            </a:r>
          </a:p>
        </p:txBody>
      </p:sp>
      <p:pic>
        <p:nvPicPr>
          <p:cNvPr id="18436" name="Picture 4" descr="mergesort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5838"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32191669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would continue until we have passed beyond the limit of one of the two arrays</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After this, we simply copy over all remaining entries in the non-</a:t>
            </a:r>
            <a:br>
              <a:rPr lang="en-US" altLang="en-US" smtClean="0">
                <a:latin typeface="Arial" charset="0"/>
                <a:cs typeface="Arial" charset="0"/>
              </a:rPr>
            </a:br>
            <a:r>
              <a:rPr lang="en-US" altLang="en-US" smtClean="0">
                <a:latin typeface="Arial" charset="0"/>
                <a:cs typeface="Arial" charset="0"/>
              </a:rPr>
              <a:t>empty array</a:t>
            </a:r>
          </a:p>
        </p:txBody>
      </p:sp>
      <p:pic>
        <p:nvPicPr>
          <p:cNvPr id="19460" name="Picture 5" descr="C:\Users\dwharder\Desktop\i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0563" y="2060575"/>
            <a:ext cx="4462462" cy="456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40240988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Programming a merge is straight-forward:</a:t>
            </a:r>
          </a:p>
          <a:p>
            <a:pPr lvl="1"/>
            <a:r>
              <a:rPr lang="en-US" altLang="en-US" smtClean="0">
                <a:latin typeface="Arial" charset="0"/>
                <a:cs typeface="Arial" charset="0"/>
              </a:rPr>
              <a:t>the sorted arrays, </a:t>
            </a:r>
            <a:r>
              <a:rPr lang="en-US" altLang="en-US" smtClean="0">
                <a:solidFill>
                  <a:srgbClr val="FF0000"/>
                </a:solidFill>
                <a:latin typeface="Consolas" pitchFamily="49" charset="0"/>
                <a:cs typeface="Consolas" pitchFamily="49" charset="0"/>
              </a:rPr>
              <a:t>array1</a:t>
            </a:r>
            <a:r>
              <a:rPr lang="en-US" altLang="en-US" smtClean="0">
                <a:latin typeface="Arial" charset="0"/>
                <a:cs typeface="Arial" charset="0"/>
              </a:rPr>
              <a:t> and </a:t>
            </a:r>
            <a:r>
              <a:rPr lang="en-US" altLang="en-US" smtClean="0">
                <a:solidFill>
                  <a:schemeClr val="hlink"/>
                </a:solidFill>
                <a:latin typeface="Consolas" pitchFamily="49" charset="0"/>
                <a:cs typeface="Consolas" pitchFamily="49" charset="0"/>
              </a:rPr>
              <a:t>array2</a:t>
            </a:r>
            <a:r>
              <a:rPr lang="en-US" altLang="en-US" smtClean="0">
                <a:latin typeface="Arial" charset="0"/>
                <a:cs typeface="Arial" charset="0"/>
              </a:rPr>
              <a:t>, are of size</a:t>
            </a:r>
            <a:r>
              <a:rPr lang="en-US" altLang="en-US" smtClean="0">
                <a:latin typeface="Times New Roman" pitchFamily="18" charset="0"/>
                <a:cs typeface="Arial" charset="0"/>
              </a:rPr>
              <a:t> </a:t>
            </a:r>
            <a:r>
              <a:rPr lang="en-US" altLang="en-US" sz="2000" smtClean="0">
                <a:solidFill>
                  <a:srgbClr val="FF0000"/>
                </a:solidFill>
                <a:latin typeface="Consolas" pitchFamily="49" charset="0"/>
                <a:cs typeface="Consolas" pitchFamily="49" charset="0"/>
              </a:rPr>
              <a:t>n1</a:t>
            </a:r>
            <a:r>
              <a:rPr lang="en-US" altLang="en-US" sz="2000" smtClean="0">
                <a:latin typeface="Times New Roman" pitchFamily="18" charset="0"/>
                <a:cs typeface="Arial" charset="0"/>
              </a:rPr>
              <a:t> </a:t>
            </a:r>
            <a:r>
              <a:rPr lang="en-US" altLang="en-US" smtClean="0">
                <a:latin typeface="Arial" charset="0"/>
                <a:cs typeface="Arial" charset="0"/>
              </a:rPr>
              <a:t>and </a:t>
            </a:r>
            <a:r>
              <a:rPr lang="en-US" altLang="en-US" sz="2000" smtClean="0">
                <a:solidFill>
                  <a:schemeClr val="hlink"/>
                </a:solidFill>
                <a:latin typeface="Consolas" pitchFamily="49" charset="0"/>
                <a:cs typeface="Consolas" pitchFamily="49" charset="0"/>
              </a:rPr>
              <a:t>n2</a:t>
            </a:r>
            <a:r>
              <a:rPr lang="en-US" altLang="en-US" smtClean="0">
                <a:latin typeface="Arial" charset="0"/>
                <a:cs typeface="Arial" charset="0"/>
              </a:rPr>
              <a:t>, respectively, and</a:t>
            </a:r>
          </a:p>
          <a:p>
            <a:pPr lvl="1"/>
            <a:r>
              <a:rPr lang="en-US" altLang="en-US" smtClean="0">
                <a:latin typeface="Arial" charset="0"/>
                <a:cs typeface="Arial" charset="0"/>
              </a:rPr>
              <a:t>we have an empty array, </a:t>
            </a:r>
            <a:r>
              <a:rPr lang="en-US" altLang="en-US" smtClean="0">
                <a:solidFill>
                  <a:srgbClr val="FF33CC"/>
                </a:solidFill>
                <a:latin typeface="Consolas" pitchFamily="49" charset="0"/>
                <a:cs typeface="Consolas" pitchFamily="49" charset="0"/>
              </a:rPr>
              <a:t>arrayout</a:t>
            </a:r>
            <a:r>
              <a:rPr lang="en-US" altLang="en-US" smtClean="0">
                <a:latin typeface="Arial" charset="0"/>
                <a:cs typeface="Arial" charset="0"/>
              </a:rPr>
              <a:t>, of size </a:t>
            </a:r>
            <a:r>
              <a:rPr lang="en-US" altLang="en-US" sz="2000" smtClean="0">
                <a:solidFill>
                  <a:srgbClr val="FF0000"/>
                </a:solidFill>
                <a:latin typeface="Consolas" pitchFamily="49" charset="0"/>
                <a:cs typeface="Consolas" pitchFamily="49" charset="0"/>
              </a:rPr>
              <a:t>n1</a:t>
            </a:r>
            <a:r>
              <a:rPr lang="en-US" altLang="en-US" sz="2000" smtClean="0">
                <a:latin typeface="Consolas" pitchFamily="49" charset="0"/>
                <a:cs typeface="Consolas" pitchFamily="49" charset="0"/>
              </a:rPr>
              <a:t> + </a:t>
            </a:r>
            <a:r>
              <a:rPr lang="en-US" altLang="en-US" sz="2000" smtClean="0">
                <a:solidFill>
                  <a:schemeClr val="hlink"/>
                </a:solidFill>
                <a:latin typeface="Consolas" pitchFamily="49" charset="0"/>
                <a:cs typeface="Consolas" pitchFamily="49" charset="0"/>
              </a:rPr>
              <a:t>n2</a:t>
            </a:r>
            <a:endParaRPr lang="en-US" altLang="en-US" sz="2400" i="1" smtClean="0">
              <a:solidFill>
                <a:schemeClr val="hlink"/>
              </a:solidFill>
              <a:latin typeface="Consolas" pitchFamily="49" charset="0"/>
              <a:cs typeface="Consolas" pitchFamily="49"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Define three variables</a:t>
            </a:r>
            <a:br>
              <a:rPr lang="en-US" altLang="en-US" smtClean="0">
                <a:latin typeface="Arial" charset="0"/>
                <a:cs typeface="Arial" charset="0"/>
              </a:rPr>
            </a:br>
            <a:r>
              <a:rPr lang="en-US" altLang="en-US" smtClean="0">
                <a:latin typeface="Consolas" pitchFamily="49" charset="0"/>
                <a:cs typeface="Consolas" pitchFamily="49" charset="0"/>
              </a:rPr>
              <a:t>	int </a:t>
            </a:r>
            <a:r>
              <a:rPr lang="en-US" altLang="en-US" smtClean="0">
                <a:solidFill>
                  <a:srgbClr val="FF0000"/>
                </a:solidFill>
                <a:latin typeface="Consolas" pitchFamily="49" charset="0"/>
                <a:cs typeface="Consolas" pitchFamily="49" charset="0"/>
              </a:rPr>
              <a:t>i1 = 0</a:t>
            </a:r>
            <a:r>
              <a:rPr lang="en-US" altLang="en-US" smtClean="0">
                <a:latin typeface="Consolas" pitchFamily="49" charset="0"/>
                <a:cs typeface="Consolas" pitchFamily="49" charset="0"/>
              </a:rPr>
              <a:t>, </a:t>
            </a:r>
            <a:r>
              <a:rPr lang="en-US" altLang="en-US" smtClean="0">
                <a:solidFill>
                  <a:schemeClr val="hlink"/>
                </a:solidFill>
                <a:latin typeface="Consolas" pitchFamily="49" charset="0"/>
                <a:cs typeface="Consolas" pitchFamily="49" charset="0"/>
              </a:rPr>
              <a:t>i2 = 0</a:t>
            </a:r>
            <a:r>
              <a:rPr lang="en-US" altLang="en-US" smtClean="0">
                <a:latin typeface="Consolas" pitchFamily="49" charset="0"/>
                <a:cs typeface="Consolas" pitchFamily="49" charset="0"/>
              </a:rPr>
              <a:t>, </a:t>
            </a:r>
            <a:r>
              <a:rPr lang="en-US" altLang="en-US" smtClean="0">
                <a:solidFill>
                  <a:srgbClr val="FF33CC"/>
                </a:solidFill>
                <a:latin typeface="Consolas" pitchFamily="49" charset="0"/>
                <a:cs typeface="Consolas" pitchFamily="49" charset="0"/>
              </a:rPr>
              <a:t>k = 0</a:t>
            </a:r>
            <a:r>
              <a:rPr lang="en-US" altLang="en-US" smtClean="0">
                <a:latin typeface="Consolas" pitchFamily="49" charset="0"/>
                <a:cs typeface="Consolas" pitchFamily="49" charset="0"/>
              </a:rPr>
              <a:t>;</a:t>
            </a:r>
          </a:p>
          <a:p>
            <a:pPr>
              <a:buFontTx/>
              <a:buNone/>
            </a:pPr>
            <a:r>
              <a:rPr lang="en-US" altLang="en-US" smtClean="0">
                <a:latin typeface="Consolas" pitchFamily="49" charset="0"/>
                <a:cs typeface="Consolas" pitchFamily="49" charset="0"/>
              </a:rPr>
              <a:t>	</a:t>
            </a:r>
            <a:r>
              <a:rPr lang="en-US" altLang="en-US" smtClean="0">
                <a:latin typeface="Arial" charset="0"/>
                <a:cs typeface="Arial" charset="0"/>
              </a:rPr>
              <a:t>which index into these three arrays</a:t>
            </a:r>
          </a:p>
        </p:txBody>
      </p:sp>
      <p:sp>
        <p:nvSpPr>
          <p:cNvPr id="20484"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10296251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4579" name="Rectangle 3"/>
          <p:cNvSpPr>
            <a:spLocks noGrp="1" noChangeArrowheads="1"/>
          </p:cNvSpPr>
          <p:nvPr>
            <p:ph type="body" idx="1"/>
          </p:nvPr>
        </p:nvSpPr>
        <p:spPr/>
        <p:txBody>
          <a:bodyPr/>
          <a:lstStyle/>
          <a:p>
            <a:pPr>
              <a:buFont typeface="Arial" charset="0"/>
              <a:buNone/>
              <a:defRPr/>
            </a:pPr>
            <a:r>
              <a:rPr lang="en-US" dirty="0" smtClean="0">
                <a:latin typeface="Arial" charset="0"/>
                <a:cs typeface="Arial" charset="0"/>
              </a:rPr>
              <a:t>	We can then run the following loop:</a:t>
            </a:r>
          </a:p>
          <a:p>
            <a:pPr>
              <a:buFontTx/>
              <a:buNone/>
              <a:defRPr/>
            </a:pPr>
            <a:r>
              <a:rPr lang="en-US" sz="1600" dirty="0" smtClean="0">
                <a:solidFill>
                  <a:schemeClr val="tx1">
                    <a:lumMod val="50000"/>
                    <a:lumOff val="50000"/>
                  </a:schemeClr>
                </a:solidFill>
                <a:latin typeface="Consolas" pitchFamily="49" charset="0"/>
                <a:cs typeface="Consolas" pitchFamily="49" charset="0"/>
              </a:rPr>
              <a:t>		#include &lt;</a:t>
            </a:r>
            <a:r>
              <a:rPr lang="en-US" sz="1600" dirty="0" err="1" smtClean="0">
                <a:solidFill>
                  <a:schemeClr val="tx1">
                    <a:lumMod val="50000"/>
                    <a:lumOff val="50000"/>
                  </a:schemeClr>
                </a:solidFill>
                <a:latin typeface="Consolas" pitchFamily="49" charset="0"/>
                <a:cs typeface="Consolas" pitchFamily="49" charset="0"/>
              </a:rPr>
              <a:t>cassert</a:t>
            </a:r>
            <a:r>
              <a:rPr lang="en-US" sz="1600" dirty="0" smtClean="0">
                <a:solidFill>
                  <a:schemeClr val="tx1">
                    <a:lumMod val="50000"/>
                    <a:lumOff val="50000"/>
                  </a:schemeClr>
                </a:solidFill>
                <a:latin typeface="Consolas" pitchFamily="49" charset="0"/>
                <a:cs typeface="Consolas" pitchFamily="49" charset="0"/>
              </a:rPr>
              <a:t>&gt;</a:t>
            </a:r>
          </a:p>
          <a:p>
            <a:pPr>
              <a:buFontTx/>
              <a:buNone/>
              <a:defRPr/>
            </a:pPr>
            <a:r>
              <a:rPr lang="en-US" sz="1600" dirty="0" smtClean="0">
                <a:latin typeface="Consolas" pitchFamily="49" charset="0"/>
                <a:cs typeface="Consolas" pitchFamily="49" charset="0"/>
              </a:rPr>
              <a:t>		//...</a:t>
            </a:r>
          </a:p>
          <a:p>
            <a:pPr>
              <a:buFontTx/>
              <a:buNone/>
              <a:defRPr/>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i1 = 0</a:t>
            </a:r>
            <a:r>
              <a:rPr lang="en-US" sz="1600" dirty="0" smtClean="0">
                <a:latin typeface="Consolas" pitchFamily="49" charset="0"/>
                <a:cs typeface="Consolas" pitchFamily="49" charset="0"/>
              </a:rPr>
              <a:t>, </a:t>
            </a:r>
            <a:r>
              <a:rPr lang="en-US" sz="1600" dirty="0" smtClean="0">
                <a:solidFill>
                  <a:schemeClr val="hlink"/>
                </a:solidFill>
                <a:latin typeface="Consolas" pitchFamily="49" charset="0"/>
                <a:cs typeface="Consolas" pitchFamily="49" charset="0"/>
              </a:rPr>
              <a:t>i2 = 0</a:t>
            </a:r>
            <a:r>
              <a:rPr lang="en-US" sz="1600" dirty="0" smtClean="0">
                <a:latin typeface="Consolas" pitchFamily="49" charset="0"/>
                <a:cs typeface="Consolas" pitchFamily="49" charset="0"/>
              </a:rPr>
              <a:t>, </a:t>
            </a:r>
            <a:r>
              <a:rPr lang="en-US" sz="1600" dirty="0" smtClean="0">
                <a:solidFill>
                  <a:srgbClr val="FF33CC"/>
                </a:solidFill>
                <a:latin typeface="Consolas" pitchFamily="49" charset="0"/>
                <a:cs typeface="Consolas" pitchFamily="49" charset="0"/>
              </a:rPr>
              <a:t>k = 0</a:t>
            </a:r>
            <a:r>
              <a:rPr lang="en-US" sz="1600" dirty="0" smtClean="0">
                <a:latin typeface="Consolas" pitchFamily="49" charset="0"/>
                <a:cs typeface="Consolas" pitchFamily="49" charset="0"/>
              </a:rPr>
              <a:t>;</a:t>
            </a:r>
          </a:p>
          <a:p>
            <a:pPr>
              <a:buFontTx/>
              <a:buNone/>
              <a:defRPr/>
            </a:pPr>
            <a:endParaRPr lang="en-US" sz="1600" dirty="0" smtClean="0">
              <a:latin typeface="Consolas" pitchFamily="49" charset="0"/>
              <a:cs typeface="Consolas" pitchFamily="49" charset="0"/>
            </a:endParaRPr>
          </a:p>
          <a:p>
            <a:pPr>
              <a:buFontTx/>
              <a:buNone/>
              <a:defRPr/>
            </a:pPr>
            <a:r>
              <a:rPr lang="en-US" sz="1600" dirty="0" smtClean="0">
                <a:latin typeface="Consolas" pitchFamily="49" charset="0"/>
                <a:cs typeface="Consolas" pitchFamily="49" charset="0"/>
              </a:rPr>
              <a:t>		while ( </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 &lt; </a:t>
            </a:r>
            <a:r>
              <a:rPr lang="en-US" sz="1600" dirty="0" smtClean="0">
                <a:solidFill>
                  <a:srgbClr val="FF0000"/>
                </a:solidFill>
                <a:latin typeface="Consolas" pitchFamily="49" charset="0"/>
                <a:cs typeface="Consolas" pitchFamily="49" charset="0"/>
              </a:rPr>
              <a:t>n1</a:t>
            </a:r>
            <a:r>
              <a:rPr lang="en-US" sz="1600" dirty="0" smtClean="0">
                <a:latin typeface="Consolas" pitchFamily="49" charset="0"/>
                <a:cs typeface="Consolas" pitchFamily="49" charset="0"/>
              </a:rPr>
              <a:t> &amp;&amp; </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 &lt; </a:t>
            </a:r>
            <a:r>
              <a:rPr lang="en-US" sz="1600" dirty="0" smtClean="0">
                <a:solidFill>
                  <a:schemeClr val="hlink"/>
                </a:solidFill>
                <a:latin typeface="Consolas" pitchFamily="49" charset="0"/>
                <a:cs typeface="Consolas" pitchFamily="49" charset="0"/>
              </a:rPr>
              <a:t>n2</a:t>
            </a:r>
            <a:r>
              <a:rPr lang="en-US" sz="1600" dirty="0" smtClean="0">
                <a:latin typeface="Consolas" pitchFamily="49" charset="0"/>
                <a:cs typeface="Consolas" pitchFamily="49" charset="0"/>
              </a:rPr>
              <a:t> ) {</a:t>
            </a:r>
          </a:p>
          <a:p>
            <a:pPr>
              <a:buFontTx/>
              <a:buNone/>
              <a:defRPr/>
            </a:pPr>
            <a:r>
              <a:rPr lang="en-US" sz="1600" dirty="0" smtClean="0">
                <a:latin typeface="Consolas" pitchFamily="49" charset="0"/>
                <a:cs typeface="Consolas" pitchFamily="49" charset="0"/>
              </a:rPr>
              <a:t>		    if ( </a:t>
            </a:r>
            <a:r>
              <a:rPr lang="en-US" sz="1600" dirty="0" smtClean="0">
                <a:solidFill>
                  <a:srgbClr val="FF0000"/>
                </a:solidFill>
                <a:latin typeface="Consolas" pitchFamily="49" charset="0"/>
                <a:cs typeface="Consolas" pitchFamily="49" charset="0"/>
              </a:rPr>
              <a:t>array1</a:t>
            </a:r>
            <a:r>
              <a:rPr lang="en-US" sz="1600" dirty="0" smtClean="0">
                <a:latin typeface="Consolas" pitchFamily="49" charset="0"/>
                <a:cs typeface="Consolas" pitchFamily="49" charset="0"/>
              </a:rPr>
              <a:t>[</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 &lt; </a:t>
            </a:r>
            <a:r>
              <a:rPr lang="en-US" sz="1600" dirty="0" smtClean="0">
                <a:solidFill>
                  <a:schemeClr val="hlink"/>
                </a:solidFill>
                <a:latin typeface="Consolas" pitchFamily="49" charset="0"/>
                <a:cs typeface="Consolas" pitchFamily="49" charset="0"/>
              </a:rPr>
              <a:t>array2</a:t>
            </a:r>
            <a:r>
              <a:rPr lang="en-US" sz="1600" dirty="0" smtClean="0">
                <a:latin typeface="Consolas" pitchFamily="49" charset="0"/>
                <a:cs typeface="Consolas" pitchFamily="49" charset="0"/>
              </a:rPr>
              <a:t>[</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 ) {</a:t>
            </a:r>
          </a:p>
          <a:p>
            <a:pPr>
              <a:buFontTx/>
              <a:buNone/>
              <a:defRPr/>
            </a:pPr>
            <a:r>
              <a:rPr lang="en-US" sz="1600" dirty="0" smtClean="0">
                <a:latin typeface="Consolas" pitchFamily="49" charset="0"/>
                <a:cs typeface="Consolas" pitchFamily="49" charset="0"/>
              </a:rPr>
              <a:t>		        </a:t>
            </a:r>
            <a:r>
              <a:rPr lang="en-US" sz="1600" dirty="0" err="1" smtClean="0">
                <a:solidFill>
                  <a:srgbClr val="FF33CC"/>
                </a:solidFill>
                <a:latin typeface="Consolas" pitchFamily="49" charset="0"/>
                <a:cs typeface="Consolas" pitchFamily="49" charset="0"/>
              </a:rPr>
              <a:t>arrayout</a:t>
            </a:r>
            <a:r>
              <a:rPr lang="en-US" sz="1600" dirty="0" smtClean="0">
                <a:latin typeface="Consolas" pitchFamily="49" charset="0"/>
                <a:cs typeface="Consolas" pitchFamily="49" charset="0"/>
              </a:rPr>
              <a:t>[</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 = </a:t>
            </a:r>
            <a:r>
              <a:rPr lang="en-US" sz="1600" dirty="0" smtClean="0">
                <a:solidFill>
                  <a:srgbClr val="FF0000"/>
                </a:solidFill>
                <a:latin typeface="Consolas" pitchFamily="49" charset="0"/>
                <a:cs typeface="Consolas" pitchFamily="49" charset="0"/>
              </a:rPr>
              <a:t>array1</a:t>
            </a:r>
            <a:r>
              <a:rPr lang="en-US" sz="1600" dirty="0" smtClean="0">
                <a:latin typeface="Consolas" pitchFamily="49" charset="0"/>
                <a:cs typeface="Consolas" pitchFamily="49" charset="0"/>
              </a:rPr>
              <a:t>[</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i1</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 else {</a:t>
            </a:r>
          </a:p>
          <a:p>
            <a:pPr>
              <a:buFontTx/>
              <a:buNone/>
              <a:defRPr/>
            </a:pPr>
            <a:r>
              <a:rPr lang="en-US" sz="1600" dirty="0" smtClean="0">
                <a:latin typeface="Consolas" pitchFamily="49" charset="0"/>
                <a:cs typeface="Consolas" pitchFamily="49" charset="0"/>
              </a:rPr>
              <a:t>		</a:t>
            </a:r>
            <a:r>
              <a:rPr lang="en-US" sz="1600" dirty="0" smtClean="0">
                <a:solidFill>
                  <a:schemeClr val="tx1">
                    <a:lumMod val="50000"/>
                    <a:lumOff val="50000"/>
                  </a:schemeClr>
                </a:solidFill>
                <a:latin typeface="Consolas" pitchFamily="49" charset="0"/>
                <a:cs typeface="Consolas" pitchFamily="49" charset="0"/>
              </a:rPr>
              <a:t>        assert( array1[i1] &gt;= array2[i2] ); </a:t>
            </a:r>
          </a:p>
          <a:p>
            <a:pPr>
              <a:buFontTx/>
              <a:buNone/>
              <a:defRPr/>
            </a:pPr>
            <a:r>
              <a:rPr lang="en-US" sz="1600" dirty="0" smtClean="0">
                <a:latin typeface="Consolas" pitchFamily="49" charset="0"/>
                <a:cs typeface="Consolas" pitchFamily="49" charset="0"/>
              </a:rPr>
              <a:t>		        </a:t>
            </a:r>
            <a:r>
              <a:rPr lang="en-US" sz="1600" dirty="0" err="1" smtClean="0">
                <a:solidFill>
                  <a:srgbClr val="FF33CC"/>
                </a:solidFill>
                <a:latin typeface="Consolas" pitchFamily="49" charset="0"/>
                <a:cs typeface="Consolas" pitchFamily="49" charset="0"/>
              </a:rPr>
              <a:t>arrayout</a:t>
            </a:r>
            <a:r>
              <a:rPr lang="en-US" sz="1600" dirty="0" smtClean="0">
                <a:latin typeface="Consolas" pitchFamily="49" charset="0"/>
                <a:cs typeface="Consolas" pitchFamily="49" charset="0"/>
              </a:rPr>
              <a:t>[</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 = </a:t>
            </a:r>
            <a:r>
              <a:rPr lang="en-US" sz="1600" dirty="0" smtClean="0">
                <a:solidFill>
                  <a:schemeClr val="hlink"/>
                </a:solidFill>
                <a:latin typeface="Consolas" pitchFamily="49" charset="0"/>
                <a:cs typeface="Consolas" pitchFamily="49" charset="0"/>
              </a:rPr>
              <a:t>array2</a:t>
            </a:r>
            <a:r>
              <a:rPr lang="en-US" sz="1600" dirty="0" smtClean="0">
                <a:latin typeface="Consolas" pitchFamily="49" charset="0"/>
                <a:cs typeface="Consolas" pitchFamily="49" charset="0"/>
              </a:rPr>
              <a:t>[</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r>
              <a:rPr lang="en-US" sz="1600" dirty="0" smtClean="0">
                <a:solidFill>
                  <a:schemeClr val="hlink"/>
                </a:solidFill>
                <a:latin typeface="Consolas" pitchFamily="49" charset="0"/>
                <a:cs typeface="Consolas" pitchFamily="49" charset="0"/>
              </a:rPr>
              <a:t>i2</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p>
          <a:p>
            <a:pPr>
              <a:buFontTx/>
              <a:buNone/>
              <a:defRPr/>
            </a:pPr>
            <a:r>
              <a:rPr lang="en-US" sz="1600" dirty="0" smtClean="0">
                <a:latin typeface="Consolas" pitchFamily="49" charset="0"/>
                <a:cs typeface="Consolas" pitchFamily="49" charset="0"/>
              </a:rPr>
              <a:t>		    </a:t>
            </a:r>
            <a:r>
              <a:rPr lang="en-US" sz="1600" dirty="0" smtClean="0">
                <a:solidFill>
                  <a:srgbClr val="FF33CC"/>
                </a:solidFill>
                <a:latin typeface="Consolas" pitchFamily="49" charset="0"/>
                <a:cs typeface="Consolas" pitchFamily="49" charset="0"/>
              </a:rPr>
              <a:t>++k</a:t>
            </a:r>
            <a:r>
              <a:rPr lang="en-US" sz="1600" dirty="0" smtClean="0">
                <a:latin typeface="Consolas" pitchFamily="49" charset="0"/>
                <a:cs typeface="Consolas" pitchFamily="49" charset="0"/>
              </a:rPr>
              <a:t>;</a:t>
            </a:r>
          </a:p>
          <a:p>
            <a:pPr>
              <a:buFontTx/>
              <a:buNone/>
              <a:defRPr/>
            </a:pPr>
            <a:r>
              <a:rPr lang="en-US" sz="1600" dirty="0" smtClean="0">
                <a:latin typeface="Consolas" pitchFamily="49" charset="0"/>
                <a:cs typeface="Consolas" pitchFamily="49" charset="0"/>
              </a:rPr>
              <a:t>		}</a:t>
            </a:r>
          </a:p>
        </p:txBody>
      </p:sp>
      <p:sp>
        <p:nvSpPr>
          <p:cNvPr id="21508"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36190677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Merging Two Lists</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We’re not finished yet, we have to empty out the remaining array</a:t>
            </a:r>
          </a:p>
          <a:p>
            <a:pPr>
              <a:buFontTx/>
              <a:buNone/>
            </a:pPr>
            <a:endParaRPr lang="en-US" altLang="en-US" b="1" smtClean="0">
              <a:latin typeface="Courier New" pitchFamily="49" charset="0"/>
              <a:cs typeface="Arial" charset="0"/>
            </a:endParaRPr>
          </a:p>
          <a:p>
            <a:pPr>
              <a:buFontTx/>
              <a:buNone/>
            </a:pPr>
            <a:r>
              <a:rPr lang="en-US" altLang="en-US" sz="1800" b="1" smtClean="0">
                <a:latin typeface="Courier New" pitchFamily="49" charset="0"/>
                <a:cs typeface="Arial" charset="0"/>
              </a:rPr>
              <a:t>	</a:t>
            </a:r>
            <a:r>
              <a:rPr lang="en-US" altLang="en-US" sz="1800" smtClean="0">
                <a:latin typeface="Consolas" pitchFamily="49" charset="0"/>
                <a:cs typeface="Consolas" pitchFamily="49" charset="0"/>
              </a:rPr>
              <a:t>	for ( ; </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 &lt; </a:t>
            </a:r>
            <a:r>
              <a:rPr lang="en-US" altLang="en-US" sz="1800" smtClean="0">
                <a:solidFill>
                  <a:srgbClr val="FF0000"/>
                </a:solidFill>
                <a:latin typeface="Consolas" pitchFamily="49" charset="0"/>
                <a:cs typeface="Consolas" pitchFamily="49" charset="0"/>
              </a:rPr>
              <a:t>n1</a:t>
            </a:r>
            <a:r>
              <a:rPr lang="en-US" altLang="en-US" sz="1800" smtClean="0">
                <a:latin typeface="Consolas" pitchFamily="49" charset="0"/>
                <a:cs typeface="Consolas" pitchFamily="49" charset="0"/>
              </a:rPr>
              <a:t>; ++</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k </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arrayout</a:t>
            </a:r>
            <a:r>
              <a:rPr lang="en-US" altLang="en-US" sz="1800" smtClean="0">
                <a:latin typeface="Consolas" pitchFamily="49" charset="0"/>
                <a:cs typeface="Consolas" pitchFamily="49" charset="0"/>
              </a:rPr>
              <a:t>[</a:t>
            </a:r>
            <a:r>
              <a:rPr lang="en-US" altLang="en-US" sz="1800" smtClean="0">
                <a:solidFill>
                  <a:srgbClr val="FF33CC"/>
                </a:solidFill>
                <a:latin typeface="Consolas" pitchFamily="49" charset="0"/>
                <a:cs typeface="Consolas" pitchFamily="49" charset="0"/>
              </a:rPr>
              <a:t>k</a:t>
            </a:r>
            <a:r>
              <a:rPr lang="en-US" altLang="en-US" sz="1800" smtClean="0">
                <a:latin typeface="Consolas" pitchFamily="49" charset="0"/>
                <a:cs typeface="Consolas" pitchFamily="49" charset="0"/>
              </a:rPr>
              <a:t>] = </a:t>
            </a:r>
            <a:r>
              <a:rPr lang="en-US" altLang="en-US" sz="1800" smtClean="0">
                <a:solidFill>
                  <a:srgbClr val="FF0000"/>
                </a:solidFill>
                <a:latin typeface="Consolas" pitchFamily="49" charset="0"/>
                <a:cs typeface="Consolas" pitchFamily="49" charset="0"/>
              </a:rPr>
              <a:t>array1</a:t>
            </a:r>
            <a:r>
              <a:rPr lang="en-US" altLang="en-US" sz="1800" smtClean="0">
                <a:latin typeface="Consolas" pitchFamily="49" charset="0"/>
                <a:cs typeface="Consolas" pitchFamily="49" charset="0"/>
              </a:rPr>
              <a:t>[</a:t>
            </a:r>
            <a:r>
              <a:rPr lang="en-US" altLang="en-US" sz="1800" smtClean="0">
                <a:solidFill>
                  <a:srgbClr val="FF0000"/>
                </a:solidFill>
                <a:latin typeface="Consolas" pitchFamily="49" charset="0"/>
                <a:cs typeface="Consolas" pitchFamily="49" charset="0"/>
              </a:rPr>
              <a:t>i1</a:t>
            </a:r>
            <a:r>
              <a:rPr lang="en-US" altLang="en-US" sz="1800" smtClean="0">
                <a:latin typeface="Consolas" pitchFamily="49" charset="0"/>
                <a:cs typeface="Consolas" pitchFamily="49" charset="0"/>
              </a:rPr>
              <a:t>];</a:t>
            </a:r>
          </a:p>
          <a:p>
            <a:pPr>
              <a:buFontTx/>
              <a:buNone/>
            </a:pPr>
            <a:r>
              <a:rPr lang="en-US" altLang="en-US" sz="1800" smtClean="0">
                <a:latin typeface="Consolas" pitchFamily="49" charset="0"/>
                <a:cs typeface="Consolas" pitchFamily="49" charset="0"/>
              </a:rPr>
              <a:t>		}</a:t>
            </a:r>
          </a:p>
          <a:p>
            <a:pPr>
              <a:buFontTx/>
              <a:buNone/>
            </a:pPr>
            <a:endParaRPr lang="en-US" altLang="en-US" sz="1800" smtClean="0">
              <a:latin typeface="Consolas" pitchFamily="49" charset="0"/>
              <a:cs typeface="Consolas" pitchFamily="49" charset="0"/>
            </a:endParaRPr>
          </a:p>
          <a:p>
            <a:pPr>
              <a:buFontTx/>
              <a:buNone/>
            </a:pPr>
            <a:r>
              <a:rPr lang="en-US" altLang="en-US" sz="1800" smtClean="0">
                <a:latin typeface="Consolas" pitchFamily="49" charset="0"/>
                <a:cs typeface="Consolas" pitchFamily="49" charset="0"/>
              </a:rPr>
              <a:t>		for ( ; </a:t>
            </a:r>
            <a:r>
              <a:rPr lang="en-US" altLang="en-US" sz="1800" smtClean="0">
                <a:solidFill>
                  <a:schemeClr val="hlink"/>
                </a:solidFill>
                <a:latin typeface="Consolas" pitchFamily="49" charset="0"/>
                <a:cs typeface="Consolas" pitchFamily="49" charset="0"/>
              </a:rPr>
              <a:t>i2 </a:t>
            </a:r>
            <a:r>
              <a:rPr lang="en-US" altLang="en-US" sz="1800" smtClean="0">
                <a:latin typeface="Consolas" pitchFamily="49" charset="0"/>
                <a:cs typeface="Consolas" pitchFamily="49" charset="0"/>
              </a:rPr>
              <a:t>&lt; </a:t>
            </a:r>
            <a:r>
              <a:rPr lang="en-US" altLang="en-US" sz="1800" smtClean="0">
                <a:solidFill>
                  <a:schemeClr val="hlink"/>
                </a:solidFill>
                <a:latin typeface="Consolas" pitchFamily="49" charset="0"/>
                <a:cs typeface="Consolas" pitchFamily="49" charset="0"/>
              </a:rPr>
              <a:t>n2</a:t>
            </a:r>
            <a:r>
              <a:rPr lang="en-US" altLang="en-US" sz="1800" smtClean="0">
                <a:latin typeface="Consolas" pitchFamily="49" charset="0"/>
                <a:cs typeface="Consolas" pitchFamily="49" charset="0"/>
              </a:rPr>
              <a:t>; ++</a:t>
            </a:r>
            <a:r>
              <a:rPr lang="en-US" altLang="en-US" sz="1800" smtClean="0">
                <a:solidFill>
                  <a:schemeClr val="hlink"/>
                </a:solidFill>
                <a:latin typeface="Consolas" pitchFamily="49" charset="0"/>
                <a:cs typeface="Consolas" pitchFamily="49" charset="0"/>
              </a:rPr>
              <a:t>i2</a:t>
            </a: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k </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r>
              <a:rPr lang="en-US" altLang="en-US" sz="1800" smtClean="0">
                <a:solidFill>
                  <a:srgbClr val="FF33CC"/>
                </a:solidFill>
                <a:latin typeface="Consolas" pitchFamily="49" charset="0"/>
                <a:cs typeface="Consolas" pitchFamily="49" charset="0"/>
              </a:rPr>
              <a:t>arrayout</a:t>
            </a:r>
            <a:r>
              <a:rPr lang="en-US" altLang="en-US" sz="1800" smtClean="0">
                <a:latin typeface="Consolas" pitchFamily="49" charset="0"/>
                <a:cs typeface="Consolas" pitchFamily="49" charset="0"/>
              </a:rPr>
              <a:t>[</a:t>
            </a:r>
            <a:r>
              <a:rPr lang="en-US" altLang="en-US" sz="1800" smtClean="0">
                <a:solidFill>
                  <a:srgbClr val="FF33CC"/>
                </a:solidFill>
                <a:latin typeface="Consolas" pitchFamily="49" charset="0"/>
                <a:cs typeface="Consolas" pitchFamily="49" charset="0"/>
              </a:rPr>
              <a:t>k</a:t>
            </a:r>
            <a:r>
              <a:rPr lang="en-US" altLang="en-US" sz="1800" smtClean="0">
                <a:latin typeface="Consolas" pitchFamily="49" charset="0"/>
                <a:cs typeface="Consolas" pitchFamily="49" charset="0"/>
              </a:rPr>
              <a:t>] = </a:t>
            </a:r>
            <a:r>
              <a:rPr lang="en-US" altLang="en-US" sz="1800" smtClean="0">
                <a:solidFill>
                  <a:schemeClr val="hlink"/>
                </a:solidFill>
                <a:latin typeface="Consolas" pitchFamily="49" charset="0"/>
                <a:cs typeface="Consolas" pitchFamily="49" charset="0"/>
              </a:rPr>
              <a:t>array2</a:t>
            </a:r>
            <a:r>
              <a:rPr lang="en-US" altLang="en-US" sz="1800" smtClean="0">
                <a:latin typeface="Consolas" pitchFamily="49" charset="0"/>
                <a:cs typeface="Consolas" pitchFamily="49" charset="0"/>
              </a:rPr>
              <a:t>[</a:t>
            </a:r>
            <a:r>
              <a:rPr lang="en-US" altLang="en-US" sz="1800" smtClean="0">
                <a:solidFill>
                  <a:schemeClr val="hlink"/>
                </a:solidFill>
                <a:latin typeface="Consolas" pitchFamily="49" charset="0"/>
                <a:cs typeface="Consolas" pitchFamily="49" charset="0"/>
              </a:rPr>
              <a:t>i2</a:t>
            </a:r>
            <a:r>
              <a:rPr lang="en-US" altLang="en-US" sz="1800" smtClean="0">
                <a:latin typeface="Consolas" pitchFamily="49" charset="0"/>
                <a:cs typeface="Consolas" pitchFamily="49" charset="0"/>
              </a:rPr>
              <a:t>]; </a:t>
            </a:r>
          </a:p>
          <a:p>
            <a:pPr>
              <a:buFontTx/>
              <a:buNone/>
            </a:pPr>
            <a:r>
              <a:rPr lang="en-US" altLang="en-US" sz="1800" smtClean="0">
                <a:latin typeface="Consolas" pitchFamily="49" charset="0"/>
                <a:cs typeface="Consolas" pitchFamily="49" charset="0"/>
              </a:rPr>
              <a:t>		}</a:t>
            </a:r>
          </a:p>
        </p:txBody>
      </p:sp>
      <p:sp>
        <p:nvSpPr>
          <p:cNvPr id="22532" name="TextBox 6"/>
          <p:cNvSpPr txBox="1">
            <a:spLocks noChangeArrowheads="1"/>
          </p:cNvSpPr>
          <p:nvPr/>
        </p:nvSpPr>
        <p:spPr bwMode="auto">
          <a:xfrm>
            <a:off x="179388" y="682849"/>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8.5.1.1</a:t>
            </a:r>
            <a:endParaRPr lang="en-CA" altLang="en-US" dirty="0"/>
          </a:p>
        </p:txBody>
      </p:sp>
    </p:spTree>
    <p:extLst>
      <p:ext uri="{BB962C8B-B14F-4D97-AF65-F5344CB8AC3E}">
        <p14:creationId xmlns:p14="http://schemas.microsoft.com/office/powerpoint/2010/main" val="3152814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Analysis of merging</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statement </a:t>
            </a:r>
            <a:r>
              <a:rPr lang="en-US" altLang="en-US" dirty="0" smtClean="0">
                <a:latin typeface="Consolas" pitchFamily="49" charset="0"/>
                <a:cs typeface="Consolas" pitchFamily="49" charset="0"/>
              </a:rPr>
              <a:t>++out </a:t>
            </a:r>
            <a:r>
              <a:rPr lang="en-US" altLang="en-US" dirty="0" smtClean="0">
                <a:latin typeface="Arial" charset="0"/>
                <a:cs typeface="Arial" charset="0"/>
              </a:rPr>
              <a:t>will only be run at most </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 </a:t>
            </a:r>
            <a:r>
              <a:rPr lang="en-US" altLang="en-US" dirty="0" smtClean="0">
                <a:latin typeface="Arial" charset="0"/>
                <a:cs typeface="Arial" charset="0"/>
              </a:rPr>
              <a:t>times</a:t>
            </a:r>
          </a:p>
          <a:p>
            <a:pPr lvl="1"/>
            <a:r>
              <a:rPr lang="en-US" altLang="en-US" dirty="0" smtClean="0">
                <a:latin typeface="Arial" charset="0"/>
                <a:cs typeface="Arial" charset="0"/>
              </a:rPr>
              <a:t>Therefore, the body of the loops run a total of </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a:t>
            </a:r>
            <a:r>
              <a:rPr lang="en-US" altLang="en-US" dirty="0" smtClean="0">
                <a:latin typeface="Arial" charset="0"/>
                <a:cs typeface="Arial" charset="0"/>
              </a:rPr>
              <a:t> times</a:t>
            </a:r>
          </a:p>
          <a:p>
            <a:pPr lvl="1"/>
            <a:r>
              <a:rPr lang="en-US" altLang="en-US" dirty="0" smtClean="0">
                <a:latin typeface="Arial" charset="0"/>
                <a:cs typeface="Arial" charset="0"/>
              </a:rPr>
              <a:t>Hence, merging may be performed in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baseline="-25000" dirty="0" smtClean="0">
                <a:latin typeface="Times New Roman" pitchFamily="18" charset="0"/>
                <a:cs typeface="Times New Roman" pitchFamily="18" charset="0"/>
              </a:rPr>
              <a:t>1</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Arial" charset="0"/>
              </a:rPr>
              <a:t>n</a:t>
            </a:r>
            <a:r>
              <a:rPr lang="en-US" altLang="en-US" baseline="-25000" dirty="0" smtClean="0">
                <a:latin typeface="Times New Roman" pitchFamily="18" charset="0"/>
                <a:cs typeface="Arial" charset="0"/>
              </a:rPr>
              <a:t>2</a:t>
            </a:r>
            <a:r>
              <a:rPr lang="en-US" altLang="en-US" dirty="0" smtClean="0">
                <a:latin typeface="Times New Roman" pitchFamily="18" charset="0"/>
                <a:cs typeface="Arial" charset="0"/>
              </a:rPr>
              <a:t>)</a:t>
            </a:r>
            <a:r>
              <a:rPr lang="en-US" altLang="en-US" dirty="0" smtClean="0">
                <a:latin typeface="Arial" charset="0"/>
                <a:cs typeface="Arial" charset="0"/>
              </a:rPr>
              <a:t> time</a:t>
            </a:r>
          </a:p>
          <a:p>
            <a:pPr lvl="1"/>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If the arrays are approximately the same size,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CA" altLang="en-US" dirty="0" smtClean="0">
                <a:latin typeface="Times New Roman" pitchFamily="18" charset="0"/>
                <a:cs typeface="Times New Roman" pitchFamily="18" charset="0"/>
              </a:rPr>
              <a:t>=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1</a:t>
            </a:r>
            <a:r>
              <a:rPr lang="en-US" altLang="en-US" i="1" dirty="0" smtClean="0">
                <a:latin typeface="Times New Roman" pitchFamily="18" charset="0"/>
                <a:cs typeface="Times New Roman" pitchFamily="18" charset="0"/>
              </a:rPr>
              <a:t> </a:t>
            </a:r>
            <a:r>
              <a:rPr lang="en-US" altLang="en-US" dirty="0" smtClean="0">
                <a:latin typeface="Arial" charset="0"/>
                <a:cs typeface="Arial" charset="0"/>
              </a:rPr>
              <a:t>and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1</a:t>
            </a:r>
            <a:r>
              <a:rPr lang="en-CA"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n</a:t>
            </a:r>
            <a:r>
              <a:rPr lang="en-US" altLang="en-US" baseline="-25000" dirty="0" smtClean="0">
                <a:latin typeface="Times New Roman" pitchFamily="18" charset="0"/>
                <a:cs typeface="Times New Roman" pitchFamily="18" charset="0"/>
              </a:rPr>
              <a:t>2</a:t>
            </a:r>
            <a:r>
              <a:rPr lang="en-US" altLang="en-US" dirty="0" smtClean="0">
                <a:latin typeface="Arial" charset="0"/>
                <a:cs typeface="Arial" charset="0"/>
              </a:rPr>
              <a:t>, we can say that the run time is </a:t>
            </a:r>
            <a:r>
              <a:rPr lang="en-US" altLang="en-US" dirty="0" smtClean="0">
                <a:latin typeface="Symbol" pitchFamily="18" charset="2"/>
                <a:cs typeface="Arial" charset="0"/>
              </a:rPr>
              <a:t>Q</a:t>
            </a:r>
            <a:r>
              <a:rPr lang="en-US" altLang="en-US" dirty="0" smtClean="0">
                <a:latin typeface="Times New Roman" pitchFamily="18" charset="0"/>
                <a:cs typeface="Arial" charset="0"/>
              </a:rPr>
              <a:t>(</a:t>
            </a:r>
            <a:r>
              <a:rPr lang="en-US" altLang="en-US" i="1" dirty="0" smtClean="0">
                <a:latin typeface="Times New Roman" pitchFamily="18" charset="0"/>
                <a:cs typeface="Arial" charset="0"/>
              </a:rPr>
              <a:t>n</a:t>
            </a:r>
            <a:r>
              <a:rPr lang="en-US" altLang="en-US" dirty="0" smtClean="0">
                <a:latin typeface="Times New Roman" pitchFamily="18" charset="0"/>
                <a:cs typeface="Times New Roman" pitchFamily="18" charset="0"/>
              </a:rPr>
              <a:t>)</a:t>
            </a:r>
          </a:p>
          <a:p>
            <a:pPr>
              <a:buFont typeface="Arial" charset="0"/>
              <a:buNone/>
            </a:pPr>
            <a:endParaRPr lang="en-US" altLang="en-US" dirty="0">
              <a:latin typeface="Times New Roman" pitchFamily="18" charset="0"/>
              <a:cs typeface="Times New Roman" pitchFamily="18" charset="0"/>
            </a:endParaRPr>
          </a:p>
          <a:p>
            <a:pPr>
              <a:buNone/>
            </a:pPr>
            <a:r>
              <a:rPr lang="en-US" altLang="en-US" dirty="0" smtClean="0">
                <a:latin typeface="Arial" charset="0"/>
                <a:cs typeface="Arial" charset="0"/>
              </a:rPr>
              <a:t>	Problem:  We cannot merge two arrays in-place</a:t>
            </a:r>
          </a:p>
          <a:p>
            <a:pPr lvl="1"/>
            <a:r>
              <a:rPr lang="en-US" altLang="en-US" dirty="0" smtClean="0">
                <a:latin typeface="Arial" charset="0"/>
                <a:cs typeface="Arial" charset="0"/>
              </a:rPr>
              <a:t>This algorithm always required the allocation of a new array</a:t>
            </a:r>
          </a:p>
          <a:p>
            <a:pPr lvl="1"/>
            <a:r>
              <a:rPr lang="en-US" altLang="en-US" dirty="0" smtClean="0">
                <a:latin typeface="Arial" charset="0"/>
                <a:cs typeface="Arial" charset="0"/>
              </a:rPr>
              <a:t>Therefore, the memory requirements are also </a:t>
            </a:r>
            <a:r>
              <a:rPr lang="en-US" altLang="en-US" dirty="0">
                <a:latin typeface="Symbol" pitchFamily="18" charset="2"/>
                <a:cs typeface="Arial" charset="0"/>
              </a:rPr>
              <a:t>Q</a:t>
            </a:r>
            <a:r>
              <a:rPr lang="en-US" altLang="en-US" dirty="0">
                <a:latin typeface="Times New Roman" pitchFamily="18" charset="0"/>
                <a:cs typeface="Arial" charset="0"/>
              </a:rPr>
              <a:t>(</a:t>
            </a:r>
            <a:r>
              <a:rPr lang="en-US" altLang="en-US" i="1" dirty="0">
                <a:latin typeface="Times New Roman" pitchFamily="18" charset="0"/>
                <a:cs typeface="Arial" charset="0"/>
              </a:rPr>
              <a:t>n</a:t>
            </a:r>
            <a:r>
              <a:rPr lang="en-US" altLang="en-US" dirty="0">
                <a:latin typeface="Times New Roman" pitchFamily="18" charset="0"/>
                <a:cs typeface="Times New Roman" pitchFamily="18" charset="0"/>
              </a:rPr>
              <a:t>)</a:t>
            </a: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p:txBody>
      </p:sp>
      <p:sp>
        <p:nvSpPr>
          <p:cNvPr id="23556" name="TextBox 6"/>
          <p:cNvSpPr txBox="1">
            <a:spLocks noChangeArrowheads="1"/>
          </p:cNvSpPr>
          <p:nvPr/>
        </p:nvSpPr>
        <p:spPr bwMode="auto">
          <a:xfrm>
            <a:off x="179388" y="692696"/>
            <a:ext cx="890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8.5.1.2</a:t>
            </a:r>
            <a:endParaRPr lang="en-CA" altLang="en-US" dirty="0"/>
          </a:p>
        </p:txBody>
      </p:sp>
    </p:spTree>
    <p:extLst>
      <p:ext uri="{BB962C8B-B14F-4D97-AF65-F5344CB8AC3E}">
        <p14:creationId xmlns:p14="http://schemas.microsoft.com/office/powerpoint/2010/main" val="631389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algorithm:</a:t>
            </a:r>
          </a:p>
          <a:p>
            <a:pPr lvl="1"/>
            <a:r>
              <a:rPr lang="en-US" altLang="en-US" smtClean="0">
                <a:latin typeface="Arial" charset="0"/>
                <a:cs typeface="Arial" charset="0"/>
              </a:rPr>
              <a:t>Split the list into two approximately equal sub-lists</a:t>
            </a:r>
          </a:p>
          <a:p>
            <a:pPr lvl="1"/>
            <a:r>
              <a:rPr lang="en-US" altLang="en-US" smtClean="0">
                <a:latin typeface="Arial" charset="0"/>
                <a:cs typeface="Arial" charset="0"/>
              </a:rPr>
              <a:t>Recursively call merge sort on both sub lists</a:t>
            </a:r>
          </a:p>
          <a:p>
            <a:pPr lvl="1"/>
            <a:r>
              <a:rPr lang="en-US" altLang="en-US" smtClean="0">
                <a:latin typeface="Arial" charset="0"/>
                <a:cs typeface="Arial" charset="0"/>
              </a:rPr>
              <a:t>Merge the resulting sorted lists</a:t>
            </a:r>
          </a:p>
        </p:txBody>
      </p:sp>
      <p:sp>
        <p:nvSpPr>
          <p:cNvPr id="2458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1873579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CA" altLang="en-US" smtClean="0">
                <a:latin typeface="Arial" charset="0"/>
                <a:cs typeface="Arial" charset="0"/>
              </a:rPr>
              <a:t>Outline</a:t>
            </a:r>
          </a:p>
        </p:txBody>
      </p:sp>
      <p:sp>
        <p:nvSpPr>
          <p:cNvPr id="7171" name="Content Placeholder 2"/>
          <p:cNvSpPr>
            <a:spLocks noGrp="1"/>
          </p:cNvSpPr>
          <p:nvPr>
            <p:ph idx="1"/>
          </p:nvPr>
        </p:nvSpPr>
        <p:spPr/>
        <p:txBody>
          <a:bodyPr/>
          <a:lstStyle/>
          <a:p>
            <a:pPr>
              <a:buFont typeface="Arial" charset="0"/>
              <a:buNone/>
            </a:pPr>
            <a:r>
              <a:rPr lang="en-CA" altLang="en-US" smtClean="0">
                <a:latin typeface="Arial" charset="0"/>
                <a:cs typeface="Arial" charset="0"/>
              </a:rPr>
              <a:t>	This topic covers merge sort</a:t>
            </a:r>
          </a:p>
          <a:p>
            <a:pPr lvl="1"/>
            <a:r>
              <a:rPr lang="en-CA" altLang="en-US" smtClean="0">
                <a:latin typeface="Arial" charset="0"/>
                <a:cs typeface="Arial" charset="0"/>
              </a:rPr>
              <a:t>A recursive divide-and-conquer algorithm</a:t>
            </a:r>
          </a:p>
          <a:p>
            <a:pPr lvl="1"/>
            <a:r>
              <a:rPr lang="en-CA" altLang="en-US" smtClean="0">
                <a:latin typeface="Arial" charset="0"/>
                <a:cs typeface="Arial" charset="0"/>
              </a:rPr>
              <a:t>Merging two lists</a:t>
            </a:r>
          </a:p>
          <a:p>
            <a:pPr lvl="1"/>
            <a:r>
              <a:rPr lang="en-CA" altLang="en-US" smtClean="0">
                <a:latin typeface="Arial" charset="0"/>
                <a:cs typeface="Arial" charset="0"/>
              </a:rPr>
              <a:t>The merge sort algorithm</a:t>
            </a:r>
          </a:p>
          <a:p>
            <a:pPr lvl="1"/>
            <a:r>
              <a:rPr lang="en-CA" altLang="en-US" smtClean="0">
                <a:latin typeface="Arial" charset="0"/>
                <a:cs typeface="Arial" charset="0"/>
              </a:rPr>
              <a:t>A run-time analysis</a:t>
            </a:r>
          </a:p>
        </p:txBody>
      </p:sp>
    </p:spTree>
    <p:extLst>
      <p:ext uri="{BB962C8B-B14F-4D97-AF65-F5344CB8AC3E}">
        <p14:creationId xmlns:p14="http://schemas.microsoft.com/office/powerpoint/2010/main" val="1868653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560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Recall the five sorting techniques:</a:t>
            </a:r>
          </a:p>
          <a:p>
            <a:pPr lvl="1"/>
            <a:r>
              <a:rPr lang="en-US" altLang="en-US" smtClean="0">
                <a:latin typeface="Arial" charset="0"/>
                <a:cs typeface="Arial" charset="0"/>
              </a:rPr>
              <a:t>Insertion</a:t>
            </a:r>
          </a:p>
          <a:p>
            <a:pPr lvl="1"/>
            <a:r>
              <a:rPr lang="en-US" altLang="en-US" smtClean="0">
                <a:latin typeface="Arial" charset="0"/>
                <a:cs typeface="Arial" charset="0"/>
              </a:rPr>
              <a:t>Exchange</a:t>
            </a:r>
          </a:p>
          <a:p>
            <a:pPr lvl="1"/>
            <a:r>
              <a:rPr lang="en-US" altLang="en-US" smtClean="0">
                <a:latin typeface="Arial" charset="0"/>
                <a:cs typeface="Arial" charset="0"/>
              </a:rPr>
              <a:t>Selection</a:t>
            </a:r>
          </a:p>
          <a:p>
            <a:pPr lvl="1"/>
            <a:r>
              <a:rPr lang="en-US" altLang="en-US" smtClean="0">
                <a:latin typeface="Arial" charset="0"/>
                <a:cs typeface="Arial" charset="0"/>
              </a:rPr>
              <a:t>Merging</a:t>
            </a:r>
          </a:p>
          <a:p>
            <a:pPr lvl="1"/>
            <a:r>
              <a:rPr lang="en-US" altLang="en-US" smtClean="0">
                <a:latin typeface="Arial" charset="0"/>
                <a:cs typeface="Arial" charset="0"/>
              </a:rPr>
              <a:t>Distribution</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Clearly merge sort falls into the</a:t>
            </a:r>
            <a:br>
              <a:rPr lang="en-US" altLang="en-US" smtClean="0">
                <a:latin typeface="Arial" charset="0"/>
                <a:cs typeface="Arial" charset="0"/>
              </a:rPr>
            </a:br>
            <a:r>
              <a:rPr lang="en-US" altLang="en-US" smtClean="0">
                <a:latin typeface="Arial" charset="0"/>
                <a:cs typeface="Arial" charset="0"/>
              </a:rPr>
              <a:t>fourth category</a:t>
            </a:r>
          </a:p>
        </p:txBody>
      </p:sp>
      <p:pic>
        <p:nvPicPr>
          <p:cNvPr id="25604" name="Picture 4" desc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0688" y="2214563"/>
            <a:ext cx="233045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596746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662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Question:</a:t>
            </a:r>
          </a:p>
          <a:p>
            <a:pPr lvl="1"/>
            <a:r>
              <a:rPr lang="en-US" altLang="en-US" smtClean="0">
                <a:latin typeface="Arial" charset="0"/>
                <a:cs typeface="Arial" charset="0"/>
              </a:rPr>
              <a:t>we split the list into two sub-lists and sorted them</a:t>
            </a:r>
          </a:p>
          <a:p>
            <a:pPr lvl="1"/>
            <a:r>
              <a:rPr lang="en-US" altLang="en-US" smtClean="0">
                <a:latin typeface="Arial" charset="0"/>
                <a:cs typeface="Arial" charset="0"/>
              </a:rPr>
              <a:t>how should we sort those lists?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Answer (theoretical):</a:t>
            </a:r>
          </a:p>
          <a:p>
            <a:pPr lvl="1"/>
            <a:r>
              <a:rPr lang="en-US" altLang="en-US" smtClean="0">
                <a:latin typeface="Arial" charset="0"/>
                <a:cs typeface="Arial" charset="0"/>
              </a:rPr>
              <a:t>if the size of these sub-lists is &gt; 1, use merge sort again</a:t>
            </a:r>
          </a:p>
          <a:p>
            <a:pPr lvl="1"/>
            <a:r>
              <a:rPr lang="en-US" altLang="en-US" smtClean="0">
                <a:latin typeface="Arial" charset="0"/>
                <a:cs typeface="Arial" charset="0"/>
              </a:rPr>
              <a:t>if the sub-lists are of length 1, do nothing:  a list of length one is sorted</a:t>
            </a:r>
          </a:p>
        </p:txBody>
      </p:sp>
      <p:sp>
        <p:nvSpPr>
          <p:cNvPr id="2662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39128149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en-US" smtClean="0">
                <a:latin typeface="Arial" charset="0"/>
                <a:cs typeface="Arial" charset="0"/>
              </a:rPr>
              <a:t>The Algorithm</a:t>
            </a:r>
          </a:p>
        </p:txBody>
      </p:sp>
      <p:sp>
        <p:nvSpPr>
          <p:cNvPr id="2765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However, just because an algorithm has excellent asymptotic properties, this does not mean that it is practical at all levels </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Answer (practical):</a:t>
            </a:r>
          </a:p>
          <a:p>
            <a:pPr lvl="1"/>
            <a:r>
              <a:rPr lang="en-US" altLang="en-US" smtClean="0">
                <a:latin typeface="Arial" charset="0"/>
                <a:cs typeface="Arial" charset="0"/>
              </a:rPr>
              <a:t>If the sub-lists are less than some threshold length, use an algorithm like insertion sort to sort the lists</a:t>
            </a:r>
          </a:p>
          <a:p>
            <a:pPr lvl="1"/>
            <a:r>
              <a:rPr lang="en-US" altLang="en-US" smtClean="0">
                <a:latin typeface="Arial" charset="0"/>
                <a:cs typeface="Arial" charset="0"/>
              </a:rPr>
              <a:t>Otherwise, use merge sort, again</a:t>
            </a:r>
          </a:p>
        </p:txBody>
      </p:sp>
      <p:sp>
        <p:nvSpPr>
          <p:cNvPr id="2765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8.5.2</a:t>
            </a:r>
            <a:endParaRPr lang="en-CA" altLang="en-US" dirty="0"/>
          </a:p>
        </p:txBody>
      </p:sp>
    </p:spTree>
    <p:extLst>
      <p:ext uri="{BB962C8B-B14F-4D97-AF65-F5344CB8AC3E}">
        <p14:creationId xmlns:p14="http://schemas.microsoft.com/office/powerpoint/2010/main" val="1170930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Suppose we already have a function</a:t>
            </a:r>
          </a:p>
          <a:p>
            <a:pPr lvl="1">
              <a:buFont typeface="Arial" charset="0"/>
              <a:buNone/>
            </a:pPr>
            <a:r>
              <a:rPr lang="en-US" altLang="en-US" dirty="0" smtClean="0">
                <a:latin typeface="Arial" charset="0"/>
                <a:cs typeface="Arial" charset="0"/>
              </a:rPr>
              <a:t>	</a:t>
            </a: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	void merge(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a,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b,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c );</a:t>
            </a:r>
          </a:p>
          <a:p>
            <a:pPr>
              <a:buFont typeface="Arial" charset="0"/>
              <a:buNone/>
            </a:pPr>
            <a:r>
              <a:rPr lang="en-US" altLang="en-US" dirty="0" smtClean="0">
                <a:latin typeface="Arial" charset="0"/>
                <a:cs typeface="Arial" charset="0"/>
              </a:rPr>
              <a:t>	that assumes that the entries</a:t>
            </a:r>
          </a:p>
          <a:p>
            <a:pPr lvl="1">
              <a:buFont typeface="Arial" charset="0"/>
              <a:buNone/>
            </a:pPr>
            <a:r>
              <a:rPr lang="en-US" altLang="en-US" dirty="0" smtClean="0">
                <a:latin typeface="Consolas" pitchFamily="49" charset="0"/>
                <a:cs typeface="Consolas" pitchFamily="49" charset="0"/>
              </a:rPr>
              <a:t>	array[a]</a:t>
            </a:r>
            <a:r>
              <a:rPr lang="en-US" altLang="en-US" dirty="0" smtClean="0">
                <a:latin typeface="Arial" charset="0"/>
                <a:cs typeface="Arial" charset="0"/>
              </a:rPr>
              <a:t> through </a:t>
            </a:r>
            <a:r>
              <a:rPr lang="en-US" altLang="en-US" dirty="0" smtClean="0">
                <a:latin typeface="Consolas" pitchFamily="49" charset="0"/>
                <a:cs typeface="Consolas" pitchFamily="49" charset="0"/>
              </a:rPr>
              <a:t>array[b - 1]</a:t>
            </a:r>
            <a:r>
              <a:rPr lang="en-US" altLang="en-US" dirty="0" smtClean="0">
                <a:latin typeface="Arial" charset="0"/>
                <a:cs typeface="Arial" charset="0"/>
              </a:rPr>
              <a:t>, and</a:t>
            </a:r>
          </a:p>
          <a:p>
            <a:pPr lvl="1">
              <a:buFont typeface="Arial" charset="0"/>
              <a:buNone/>
            </a:pPr>
            <a:r>
              <a:rPr lang="en-US" altLang="en-US" dirty="0" smtClean="0">
                <a:latin typeface="Consolas" pitchFamily="49" charset="0"/>
                <a:cs typeface="Consolas" pitchFamily="49" charset="0"/>
              </a:rPr>
              <a:t>	array[b]</a:t>
            </a:r>
            <a:r>
              <a:rPr lang="en-US" altLang="en-US" dirty="0" smtClean="0">
                <a:latin typeface="Arial" charset="0"/>
                <a:cs typeface="Arial" charset="0"/>
              </a:rPr>
              <a:t> through </a:t>
            </a:r>
            <a:r>
              <a:rPr lang="en-US" altLang="en-US" dirty="0" smtClean="0">
                <a:latin typeface="Consolas" pitchFamily="49" charset="0"/>
                <a:cs typeface="Consolas" pitchFamily="49" charset="0"/>
              </a:rPr>
              <a:t>array[c - 1]</a:t>
            </a: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are sorted and merges these two sub-arrays into a single sorted array from index </a:t>
            </a:r>
            <a:r>
              <a:rPr lang="en-US" altLang="en-US" dirty="0" smtClean="0">
                <a:latin typeface="Consolas" pitchFamily="49" charset="0"/>
                <a:cs typeface="Consolas" pitchFamily="49" charset="0"/>
              </a:rPr>
              <a:t>a</a:t>
            </a:r>
            <a:r>
              <a:rPr lang="en-US" altLang="en-US" dirty="0" smtClean="0">
                <a:latin typeface="Arial" charset="0"/>
                <a:cs typeface="Arial" charset="0"/>
              </a:rPr>
              <a:t> through index </a:t>
            </a:r>
            <a:r>
              <a:rPr lang="en-US" altLang="en-US" dirty="0" smtClean="0">
                <a:latin typeface="Consolas" pitchFamily="49" charset="0"/>
                <a:cs typeface="Consolas" pitchFamily="49" charset="0"/>
              </a:rPr>
              <a:t>c - 1</a:t>
            </a:r>
            <a:r>
              <a:rPr lang="en-US" altLang="en-US" dirty="0" smtClean="0">
                <a:latin typeface="Arial" charset="0"/>
                <a:cs typeface="Arial" charset="0"/>
              </a:rPr>
              <a:t>, inclusive</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
        <p:nvSpPr>
          <p:cNvPr id="286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508925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867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For example, given the array,</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 call to </a:t>
            </a:r>
            <a:endParaRPr lang="en-US" altLang="en-US" dirty="0">
              <a:latin typeface="Arial" charset="0"/>
              <a:cs typeface="Arial" charset="0"/>
            </a:endParaRPr>
          </a:p>
          <a:p>
            <a:pPr algn="ctr">
              <a:buFont typeface="Arial" charset="0"/>
              <a:buNone/>
            </a:pPr>
            <a:r>
              <a:rPr lang="en-US" altLang="en-US" dirty="0" smtClean="0">
                <a:latin typeface="Consolas" pitchFamily="49" charset="0"/>
                <a:cs typeface="Consolas" pitchFamily="49" charset="0"/>
              </a:rPr>
              <a:t>void merge( array, 14, 20, 26 );</a:t>
            </a:r>
          </a:p>
          <a:p>
            <a:pPr>
              <a:buFont typeface="Arial" charset="0"/>
              <a:buNone/>
            </a:pPr>
            <a:r>
              <a:rPr lang="en-US" altLang="en-US" dirty="0" smtClean="0">
                <a:latin typeface="Arial" charset="0"/>
                <a:cs typeface="Arial" charset="0"/>
              </a:rPr>
              <a:t>	merges the two sub-lists</a:t>
            </a:r>
          </a:p>
          <a:p>
            <a:pPr>
              <a:buFont typeface="Arial" charset="0"/>
              <a:buNone/>
            </a:pPr>
            <a:endParaRPr lang="en-US" altLang="en-US" dirty="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forming</a:t>
            </a:r>
          </a:p>
          <a:p>
            <a:pPr lvl="1"/>
            <a:endParaRPr lang="en-US" altLang="en-US" dirty="0" smtClean="0">
              <a:latin typeface="Arial" charset="0"/>
              <a:cs typeface="Arial" charset="0"/>
            </a:endParaRPr>
          </a:p>
        </p:txBody>
      </p:sp>
      <p:sp>
        <p:nvSpPr>
          <p:cNvPr id="2867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graphicFrame>
        <p:nvGraphicFramePr>
          <p:cNvPr id="5" name="Table 4"/>
          <p:cNvGraphicFramePr>
            <a:graphicFrameLocks noGrp="1"/>
          </p:cNvGraphicFramePr>
          <p:nvPr>
            <p:extLst>
              <p:ext uri="{D42A27DB-BD31-4B8C-83A1-F6EECF244321}">
                <p14:modId xmlns:p14="http://schemas.microsoft.com/office/powerpoint/2010/main" val="469193626"/>
              </p:ext>
            </p:extLst>
          </p:nvPr>
        </p:nvGraphicFramePr>
        <p:xfrm>
          <a:off x="-12448" y="1988840"/>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83443">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1600" b="0" dirty="0" smtClean="0"/>
                        <a:t>13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49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61</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28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15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51</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88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97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600" b="0" dirty="0" smtClean="0"/>
                        <a:t>62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19446386"/>
              </p:ext>
            </p:extLst>
          </p:nvPr>
        </p:nvGraphicFramePr>
        <p:xfrm>
          <a:off x="-12448" y="3810749"/>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60573">
                <a:tc>
                  <a:txBody>
                    <a:bodyPr/>
                    <a:lstStyle/>
                    <a:p>
                      <a:pPr algn="l"/>
                      <a:r>
                        <a:rPr lang="en-CA" sz="1200" b="0" dirty="0" smtClean="0">
                          <a:solidFill>
                            <a:schemeClr val="tx1">
                              <a:lumMod val="65000"/>
                              <a:lumOff val="35000"/>
                            </a:schemeClr>
                          </a:solidFill>
                        </a:rPr>
                        <a:t>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26</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27</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28</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1475">
                <a:tc>
                  <a:txBody>
                    <a:bodyPr/>
                    <a:lstStyle/>
                    <a:p>
                      <a:pPr algn="ctr"/>
                      <a:r>
                        <a:rPr lang="en-CA" sz="1600" b="0" dirty="0" smtClean="0">
                          <a:solidFill>
                            <a:schemeClr val="tx1">
                              <a:lumMod val="65000"/>
                              <a:lumOff val="35000"/>
                            </a:schemeClr>
                          </a:solidFill>
                        </a:rPr>
                        <a:t>13</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49</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35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1600" b="0" dirty="0" smtClean="0">
                          <a:solidFill>
                            <a:schemeClr val="tx1">
                              <a:lumMod val="65000"/>
                              <a:lumOff val="35000"/>
                            </a:schemeClr>
                          </a:solidFill>
                        </a:rPr>
                        <a:t>28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15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88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97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62</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00500945"/>
              </p:ext>
            </p:extLst>
          </p:nvPr>
        </p:nvGraphicFramePr>
        <p:xfrm>
          <a:off x="-12448" y="4890869"/>
          <a:ext cx="9156450" cy="554355"/>
        </p:xfrm>
        <a:graphic>
          <a:graphicData uri="http://schemas.openxmlformats.org/drawingml/2006/table">
            <a:tbl>
              <a:tblPr firstRow="1" bandRow="1">
                <a:tableStyleId>{2D5ABB26-0587-4C30-8999-92F81FD0307C}</a:tableStyleId>
              </a:tblPr>
              <a:tblGrid>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gridCol w="366258"/>
              </a:tblGrid>
              <a:tr h="60573">
                <a:tc>
                  <a:txBody>
                    <a:bodyPr/>
                    <a:lstStyle/>
                    <a:p>
                      <a:pPr algn="l"/>
                      <a:r>
                        <a:rPr lang="en-CA" sz="1200" b="0" dirty="0" smtClean="0">
                          <a:solidFill>
                            <a:schemeClr val="tx1">
                              <a:lumMod val="65000"/>
                              <a:lumOff val="35000"/>
                            </a:schemeClr>
                          </a:solidFill>
                        </a:rPr>
                        <a:t>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13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t>25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26</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27</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28</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29</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30</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31</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32</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CA" sz="1200" b="0" dirty="0" smtClean="0">
                          <a:solidFill>
                            <a:schemeClr val="tx1">
                              <a:lumMod val="65000"/>
                              <a:lumOff val="35000"/>
                            </a:schemeClr>
                          </a:solidFill>
                        </a:rPr>
                        <a:t>33</a:t>
                      </a:r>
                      <a:endParaRPr lang="en-CA" sz="1200" b="0" dirty="0">
                        <a:solidFill>
                          <a:schemeClr val="tx1">
                            <a:lumMod val="65000"/>
                            <a:lumOff val="35000"/>
                          </a:schemeClr>
                        </a:solidFill>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1475">
                <a:tc>
                  <a:txBody>
                    <a:bodyPr/>
                    <a:lstStyle/>
                    <a:p>
                      <a:pPr algn="ctr"/>
                      <a:r>
                        <a:rPr lang="en-CA" sz="1600" b="0" dirty="0" smtClean="0">
                          <a:solidFill>
                            <a:schemeClr val="tx1">
                              <a:lumMod val="65000"/>
                              <a:lumOff val="35000"/>
                            </a:schemeClr>
                          </a:solidFill>
                        </a:rPr>
                        <a:t>13</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49</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35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t>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17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23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32</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37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48</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57</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73</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89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94</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95</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t>99</a:t>
                      </a:r>
                      <a:endParaRPr lang="en-CA" sz="16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1600" b="0" dirty="0" smtClean="0">
                          <a:solidFill>
                            <a:schemeClr val="tx1">
                              <a:lumMod val="65000"/>
                              <a:lumOff val="35000"/>
                            </a:schemeClr>
                          </a:solidFill>
                        </a:rPr>
                        <a:t>28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15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55</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51</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88</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97</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1600" b="0" dirty="0" smtClean="0">
                          <a:solidFill>
                            <a:schemeClr val="tx1">
                              <a:lumMod val="65000"/>
                              <a:lumOff val="35000"/>
                            </a:schemeClr>
                          </a:solidFill>
                        </a:rPr>
                        <a:t>62</a:t>
                      </a:r>
                      <a:endParaRPr lang="en-CA" sz="1600" b="0" dirty="0">
                        <a:solidFill>
                          <a:schemeClr val="tx1">
                            <a:lumMod val="65000"/>
                            <a:lumOff val="3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2740794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9699"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will therefore implement a function </a:t>
            </a:r>
          </a:p>
          <a:p>
            <a:pPr lvl="1">
              <a:buFont typeface="Arial" charset="0"/>
              <a:buNone/>
            </a:pPr>
            <a:r>
              <a:rPr lang="en-US" altLang="en-US" dirty="0" smtClean="0">
                <a:latin typeface="Arial" charset="0"/>
                <a:cs typeface="Arial" charset="0"/>
              </a:rPr>
              <a:t>	</a:t>
            </a: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	void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first,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last );</a:t>
            </a:r>
          </a:p>
          <a:p>
            <a:pPr>
              <a:buFont typeface="Arial" charset="0"/>
              <a:buNone/>
            </a:pPr>
            <a:r>
              <a:rPr lang="en-US" altLang="en-US" dirty="0" smtClean="0">
                <a:latin typeface="Arial" charset="0"/>
                <a:cs typeface="Arial" charset="0"/>
              </a:rPr>
              <a:t>	that will sort the entries in the positions </a:t>
            </a:r>
            <a:r>
              <a:rPr lang="en-US" altLang="en-US" dirty="0" smtClean="0">
                <a:latin typeface="Consolas" pitchFamily="49" charset="0"/>
                <a:cs typeface="Consolas" pitchFamily="49" charset="0"/>
              </a:rPr>
              <a:t>first &lt;= </a:t>
            </a:r>
            <a:r>
              <a:rPr lang="en-US" altLang="en-US" dirty="0" err="1" smtClean="0">
                <a:latin typeface="Consolas" pitchFamily="49" charset="0"/>
                <a:cs typeface="Consolas" pitchFamily="49" charset="0"/>
              </a:rPr>
              <a:t>i</a:t>
            </a:r>
            <a:r>
              <a:rPr lang="en-US" altLang="en-US" dirty="0" smtClean="0">
                <a:latin typeface="Arial" charset="0"/>
                <a:cs typeface="Arial" charset="0"/>
              </a:rPr>
              <a:t> and </a:t>
            </a:r>
            <a:r>
              <a:rPr lang="en-US" altLang="en-US" dirty="0" err="1" smtClean="0">
                <a:latin typeface="Consolas" pitchFamily="49" charset="0"/>
                <a:cs typeface="Consolas" pitchFamily="49" charset="0"/>
              </a:rPr>
              <a:t>i</a:t>
            </a:r>
            <a:r>
              <a:rPr lang="en-US" altLang="en-US" dirty="0" smtClean="0">
                <a:latin typeface="Consolas" pitchFamily="49" charset="0"/>
                <a:cs typeface="Consolas" pitchFamily="49" charset="0"/>
              </a:rPr>
              <a:t> &lt; last</a:t>
            </a: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lvl="1"/>
            <a:r>
              <a:rPr lang="en-US" altLang="en-US" dirty="0" smtClean="0">
                <a:latin typeface="Arial" charset="0"/>
                <a:cs typeface="Arial" charset="0"/>
              </a:rPr>
              <a:t>If the number of entries is less than </a:t>
            </a:r>
            <a:r>
              <a:rPr lang="en-US" altLang="en-US" i="1" dirty="0" smtClean="0">
                <a:latin typeface="Times New Roman" panose="02020603050405020304" pitchFamily="18" charset="0"/>
                <a:cs typeface="Times New Roman" panose="02020603050405020304" pitchFamily="18" charset="0"/>
              </a:rPr>
              <a:t>N</a:t>
            </a:r>
            <a:r>
              <a:rPr lang="en-US" altLang="en-US" dirty="0" smtClean="0">
                <a:latin typeface="Arial" charset="0"/>
                <a:cs typeface="Arial" charset="0"/>
              </a:rPr>
              <a:t>, call insertion sort</a:t>
            </a:r>
          </a:p>
          <a:p>
            <a:pPr lvl="1"/>
            <a:r>
              <a:rPr lang="en-US" altLang="en-US" dirty="0" smtClean="0">
                <a:latin typeface="Arial" charset="0"/>
                <a:cs typeface="Arial" charset="0"/>
              </a:rPr>
              <a:t>Otherwise:</a:t>
            </a:r>
          </a:p>
          <a:p>
            <a:pPr lvl="2"/>
            <a:r>
              <a:rPr lang="en-US" altLang="en-US" dirty="0" smtClean="0">
                <a:latin typeface="Arial" charset="0"/>
                <a:cs typeface="Arial" charset="0"/>
              </a:rPr>
              <a:t>Find the mid-point,</a:t>
            </a:r>
          </a:p>
          <a:p>
            <a:pPr lvl="2"/>
            <a:r>
              <a:rPr lang="en-US" altLang="en-US" dirty="0" smtClean="0">
                <a:latin typeface="Arial" charset="0"/>
                <a:cs typeface="Arial" charset="0"/>
              </a:rPr>
              <a:t>Call merge sort recursively on each of the halves, and</a:t>
            </a:r>
          </a:p>
          <a:p>
            <a:pPr lvl="2"/>
            <a:r>
              <a:rPr lang="en-US" altLang="en-US" dirty="0" smtClean="0">
                <a:latin typeface="Arial" charset="0"/>
                <a:cs typeface="Arial" charset="0"/>
              </a:rPr>
              <a:t>Merge the results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p:txBody>
      </p:sp>
      <p:sp>
        <p:nvSpPr>
          <p:cNvPr id="2970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42305042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actual body is quite small:</a:t>
            </a:r>
          </a:p>
          <a:p>
            <a:pPr lvl="1">
              <a:buFont typeface="Arial" charset="0"/>
              <a:buNone/>
            </a:pPr>
            <a:endParaRPr lang="en-US" altLang="en-US" dirty="0" smtClean="0">
              <a:latin typeface="Consolas" pitchFamily="49" charset="0"/>
              <a:cs typeface="Consolas" pitchFamily="49" charset="0"/>
            </a:endParaRPr>
          </a:p>
          <a:p>
            <a:pPr lvl="1">
              <a:buFont typeface="Arial" charset="0"/>
              <a:buNone/>
            </a:pPr>
            <a:r>
              <a:rPr lang="en-US" altLang="en-US" dirty="0" smtClean="0">
                <a:latin typeface="Consolas" pitchFamily="49" charset="0"/>
                <a:cs typeface="Consolas" pitchFamily="49" charset="0"/>
              </a:rPr>
              <a:t>template &lt;typename Type&gt;</a:t>
            </a:r>
          </a:p>
          <a:p>
            <a:pPr lvl="1">
              <a:buFont typeface="Arial" charset="0"/>
              <a:buNone/>
            </a:pPr>
            <a:r>
              <a:rPr lang="en-US" altLang="en-US" dirty="0" smtClean="0">
                <a:latin typeface="Consolas" pitchFamily="49" charset="0"/>
                <a:cs typeface="Consolas" pitchFamily="49" charset="0"/>
              </a:rPr>
              <a:t>void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Type *array,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first,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last ) {</a:t>
            </a:r>
          </a:p>
          <a:p>
            <a:pPr lvl="1">
              <a:buFont typeface="Arial" charset="0"/>
              <a:buNone/>
            </a:pPr>
            <a:r>
              <a:rPr lang="en-US" altLang="en-US" dirty="0" smtClean="0">
                <a:latin typeface="Consolas" pitchFamily="49" charset="0"/>
                <a:cs typeface="Consolas" pitchFamily="49" charset="0"/>
              </a:rPr>
              <a:t>    if ( last - first &lt;= N )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insertion_sort</a:t>
            </a:r>
            <a:r>
              <a:rPr lang="en-US" altLang="en-US" dirty="0" smtClean="0">
                <a:latin typeface="Consolas" pitchFamily="49" charset="0"/>
                <a:cs typeface="Consolas" pitchFamily="49" charset="0"/>
              </a:rPr>
              <a:t>( array, first, last );</a:t>
            </a:r>
          </a:p>
          <a:p>
            <a:pPr lvl="1">
              <a:buFont typeface="Arial" charset="0"/>
              <a:buNone/>
            </a:pPr>
            <a:r>
              <a:rPr lang="en-US" altLang="en-US" dirty="0" smtClean="0">
                <a:latin typeface="Consolas" pitchFamily="49" charset="0"/>
                <a:cs typeface="Consolas" pitchFamily="49" charset="0"/>
              </a:rPr>
              <a:t>    } else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int</a:t>
            </a:r>
            <a:r>
              <a:rPr lang="en-US" altLang="en-US" dirty="0" smtClean="0">
                <a:latin typeface="Consolas" pitchFamily="49" charset="0"/>
                <a:cs typeface="Consolas" pitchFamily="49" charset="0"/>
              </a:rPr>
              <a:t> midpoint = (first + last)/2;</a:t>
            </a:r>
          </a:p>
          <a:p>
            <a:pPr lvl="1">
              <a:buFont typeface="Arial" charset="0"/>
              <a:buNone/>
            </a:pPr>
            <a:endParaRPr lang="en-US" altLang="en-US" dirty="0" smtClean="0">
              <a:latin typeface="Consolas" pitchFamily="49" charset="0"/>
              <a:cs typeface="Consolas" pitchFamily="49" charset="0"/>
            </a:endParaRP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array, first, midpoint );</a:t>
            </a:r>
          </a:p>
          <a:p>
            <a:pPr lvl="1">
              <a:buFont typeface="Arial" charset="0"/>
              <a:buNone/>
            </a:pPr>
            <a:r>
              <a:rPr lang="en-US" altLang="en-US" dirty="0" smtClean="0">
                <a:latin typeface="Consolas" pitchFamily="49" charset="0"/>
                <a:cs typeface="Consolas" pitchFamily="49" charset="0"/>
              </a:rPr>
              <a:t>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array, midpoint, last );</a:t>
            </a:r>
          </a:p>
          <a:p>
            <a:pPr lvl="1">
              <a:buFont typeface="Arial" charset="0"/>
              <a:buNone/>
            </a:pPr>
            <a:r>
              <a:rPr lang="en-US" altLang="en-US" dirty="0" smtClean="0">
                <a:latin typeface="Consolas" pitchFamily="49" charset="0"/>
                <a:cs typeface="Consolas" pitchFamily="49" charset="0"/>
              </a:rPr>
              <a:t>        merge( array, first, midpoint, last );</a:t>
            </a:r>
          </a:p>
          <a:p>
            <a:pPr lvl="1">
              <a:buFont typeface="Arial" charset="0"/>
              <a:buNone/>
            </a:pPr>
            <a:r>
              <a:rPr lang="en-US" altLang="en-US" dirty="0" smtClean="0">
                <a:latin typeface="Consolas" pitchFamily="49" charset="0"/>
                <a:cs typeface="Consolas" pitchFamily="49" charset="0"/>
              </a:rPr>
              <a:t>    }</a:t>
            </a:r>
          </a:p>
          <a:p>
            <a:pPr lvl="1">
              <a:buFont typeface="Arial" charset="0"/>
              <a:buNone/>
            </a:pPr>
            <a:r>
              <a:rPr lang="en-US" altLang="en-US" dirty="0" smtClean="0">
                <a:latin typeface="Consolas" pitchFamily="49" charset="0"/>
                <a:cs typeface="Consolas" pitchFamily="49" charset="0"/>
              </a:rPr>
              <a:t>}</a:t>
            </a:r>
            <a:endParaRPr lang="en-US" altLang="en-US" sz="1800" dirty="0" smtClean="0">
              <a:latin typeface="Consolas" pitchFamily="49" charset="0"/>
              <a:cs typeface="Consolas" pitchFamily="49" charset="0"/>
            </a:endParaRPr>
          </a:p>
          <a:p>
            <a:pPr>
              <a:buFont typeface="Arial" charset="0"/>
              <a:buNone/>
            </a:pPr>
            <a:r>
              <a:rPr lang="en-US" altLang="en-US" dirty="0" smtClean="0">
                <a:latin typeface="Consolas" pitchFamily="49" charset="0"/>
                <a:cs typeface="Consolas" pitchFamily="49" charset="0"/>
              </a:rPr>
              <a:t>	</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3756249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Like merge sort, insertion sort will sort a sub-range of the array:</a:t>
            </a:r>
          </a:p>
          <a:p>
            <a:pPr lvl="2">
              <a:buFont typeface="Arial" charset="0"/>
              <a:buNone/>
            </a:pPr>
            <a:endParaRPr lang="en-US" altLang="en-US" sz="6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template &lt;typename Type&gt;</a:t>
            </a:r>
          </a:p>
          <a:p>
            <a:pPr lvl="2">
              <a:buFont typeface="Arial" charset="0"/>
              <a:buNone/>
            </a:pPr>
            <a:r>
              <a:rPr lang="en-US" altLang="en-US" sz="1400" dirty="0" smtClean="0">
                <a:latin typeface="Consolas" pitchFamily="49" charset="0"/>
                <a:cs typeface="Consolas" pitchFamily="49" charset="0"/>
              </a:rPr>
              <a:t>void </a:t>
            </a:r>
            <a:r>
              <a:rPr lang="en-US" altLang="en-US" sz="1400" dirty="0" err="1" smtClean="0">
                <a:latin typeface="Consolas" pitchFamily="49" charset="0"/>
                <a:cs typeface="Consolas" pitchFamily="49" charset="0"/>
              </a:rPr>
              <a:t>insertion_sort</a:t>
            </a:r>
            <a:r>
              <a:rPr lang="en-US" altLang="en-US" sz="1400" dirty="0" smtClean="0">
                <a:latin typeface="Consolas" pitchFamily="49" charset="0"/>
                <a:cs typeface="Consolas" pitchFamily="49" charset="0"/>
              </a:rPr>
              <a:t>( Type *array,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first,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last ) {</a:t>
            </a:r>
          </a:p>
          <a:p>
            <a:pPr lvl="2">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k = first + 1; k &lt; last; ++k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Type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 = array[k];</a:t>
            </a:r>
          </a:p>
          <a:p>
            <a:pPr lvl="2">
              <a:buFont typeface="Arial" charset="0"/>
              <a:buNone/>
            </a:pPr>
            <a:endParaRPr lang="en-US" altLang="en-US" sz="1400" dirty="0" smtClean="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for ( </a:t>
            </a:r>
            <a:r>
              <a:rPr lang="en-US" altLang="en-US" sz="1400" dirty="0" err="1" smtClean="0">
                <a:latin typeface="Consolas" pitchFamily="49" charset="0"/>
                <a:cs typeface="Consolas" pitchFamily="49" charset="0"/>
              </a:rPr>
              <a:t>int</a:t>
            </a:r>
            <a:r>
              <a:rPr lang="en-US" altLang="en-US" sz="1400" dirty="0" smtClean="0">
                <a:latin typeface="Consolas" pitchFamily="49" charset="0"/>
                <a:cs typeface="Consolas" pitchFamily="49" charset="0"/>
              </a:rPr>
              <a:t> j = k; k &gt; first; --j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if ( array[j - 1] &gt;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 )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array[j] = array[j - 1];</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 else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array[j] =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r>
              <a:rPr lang="en-US" altLang="en-US" sz="1400" dirty="0" err="1" smtClean="0">
                <a:latin typeface="Consolas" pitchFamily="49" charset="0"/>
                <a:cs typeface="Consolas" pitchFamily="49" charset="0"/>
              </a:rPr>
              <a:t>goto</a:t>
            </a:r>
            <a:r>
              <a:rPr lang="en-US" altLang="en-US" sz="1400" dirty="0" smtClean="0">
                <a:latin typeface="Consolas" pitchFamily="49" charset="0"/>
                <a:cs typeface="Consolas" pitchFamily="49" charset="0"/>
              </a:rPr>
              <a:t> finished;</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endParaRPr lang="en-US" altLang="en-US" sz="1400" dirty="0">
              <a:latin typeface="Consolas" pitchFamily="49" charset="0"/>
              <a:cs typeface="Consolas" pitchFamily="49" charset="0"/>
            </a:endParaRPr>
          </a:p>
          <a:p>
            <a:pPr lvl="2">
              <a:buFont typeface="Arial" charset="0"/>
              <a:buNone/>
            </a:pPr>
            <a:r>
              <a:rPr lang="en-US" altLang="en-US" sz="1400" dirty="0" smtClean="0">
                <a:latin typeface="Consolas" pitchFamily="49" charset="0"/>
                <a:cs typeface="Consolas" pitchFamily="49" charset="0"/>
              </a:rPr>
              <a:t>        array[first] = </a:t>
            </a:r>
            <a:r>
              <a:rPr lang="en-US" altLang="en-US" sz="1400" dirty="0" err="1" smtClean="0">
                <a:latin typeface="Consolas" pitchFamily="49" charset="0"/>
                <a:cs typeface="Consolas" pitchFamily="49" charset="0"/>
              </a:rPr>
              <a:t>tmp</a:t>
            </a:r>
            <a:r>
              <a:rPr lang="en-US" altLang="en-US" sz="1400" dirty="0" smtClean="0">
                <a:latin typeface="Consolas" pitchFamily="49" charset="0"/>
                <a:cs typeface="Consolas" pitchFamily="49" charset="0"/>
              </a:rPr>
              <a:t>;</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finished: ;</a:t>
            </a:r>
          </a:p>
          <a:p>
            <a:pPr lvl="2">
              <a:buFont typeface="Arial" charset="0"/>
              <a:buNone/>
            </a:pPr>
            <a:r>
              <a:rPr lang="en-US" altLang="en-US" sz="1400" dirty="0">
                <a:latin typeface="Consolas" pitchFamily="49" charset="0"/>
                <a:cs typeface="Consolas" pitchFamily="49" charset="0"/>
              </a:rPr>
              <a:t> </a:t>
            </a:r>
            <a:r>
              <a:rPr lang="en-US" altLang="en-US" sz="1400" dirty="0" smtClean="0">
                <a:latin typeface="Consolas" pitchFamily="49" charset="0"/>
                <a:cs typeface="Consolas" pitchFamily="49" charset="0"/>
              </a:rPr>
              <a:t>   }</a:t>
            </a:r>
          </a:p>
          <a:p>
            <a:pPr lvl="2">
              <a:buFont typeface="Arial" charset="0"/>
              <a:buNone/>
            </a:pPr>
            <a:r>
              <a:rPr lang="en-US" altLang="en-US" sz="1400" dirty="0" smtClean="0">
                <a:latin typeface="Consolas" pitchFamily="49" charset="0"/>
                <a:cs typeface="Consolas" pitchFamily="49" charset="0"/>
              </a:rPr>
              <a:t>}</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8.5.3</a:t>
            </a:r>
            <a:endParaRPr lang="en-CA" altLang="en-US" dirty="0"/>
          </a:p>
        </p:txBody>
      </p:sp>
    </p:spTree>
    <p:extLst>
      <p:ext uri="{BB962C8B-B14F-4D97-AF65-F5344CB8AC3E}">
        <p14:creationId xmlns:p14="http://schemas.microsoft.com/office/powerpoint/2010/main" val="18837191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Consider the following is of unsorted array of 25 entries</a:t>
            </a: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None/>
            </a:pPr>
            <a:r>
              <a:rPr lang="en-US" altLang="en-US" dirty="0" smtClean="0">
                <a:latin typeface="Arial" charset="0"/>
                <a:cs typeface="Arial" charset="0"/>
              </a:rPr>
              <a:t>	We will call insertion sort if the list being sorted of size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6</a:t>
            </a:r>
            <a:r>
              <a:rPr lang="en-US" altLang="en-US" dirty="0" smtClean="0">
                <a:latin typeface="Arial" charset="0"/>
                <a:cs typeface="Arial" charset="0"/>
              </a:rPr>
              <a:t> or </a:t>
            </a:r>
            <a:r>
              <a:rPr lang="en-US" altLang="en-US" dirty="0" smtClean="0">
                <a:latin typeface="Arial" charset="0"/>
                <a:cs typeface="Arial" charset="0"/>
              </a:rPr>
              <a:t>less</a:t>
            </a:r>
          </a:p>
          <a:p>
            <a:pPr>
              <a:buNone/>
            </a:pPr>
            <a:endParaRPr lang="en-US" altLang="en-US" dirty="0">
              <a:latin typeface="Arial" charset="0"/>
              <a:cs typeface="Arial" charset="0"/>
            </a:endParaRPr>
          </a:p>
          <a:p>
            <a:pPr>
              <a:buNone/>
            </a:pPr>
            <a:r>
              <a:rPr lang="en-US" altLang="en-US" dirty="0" smtClean="0">
                <a:latin typeface="Arial" charset="0"/>
                <a:cs typeface="Arial" charset="0"/>
              </a:rPr>
              <a:t>	</a:t>
            </a:r>
            <a:endParaRPr lang="en-US" altLang="en-US" dirty="0" smtClean="0">
              <a:latin typeface="Times New Roman" pitchFamily="18" charset="0"/>
              <a:cs typeface="Times New Roman"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7985090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Tree>
    <p:extLst>
      <p:ext uri="{BB962C8B-B14F-4D97-AF65-F5344CB8AC3E}">
        <p14:creationId xmlns:p14="http://schemas.microsoft.com/office/powerpoint/2010/main" val="5252214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t>
            </a:r>
            <a:r>
              <a:rPr lang="en-US" altLang="en-US" dirty="0" smtClean="0">
                <a:latin typeface="Arial" charset="0"/>
                <a:cs typeface="Arial" charset="0"/>
              </a:rPr>
              <a:t>call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25 ) </a:t>
            </a:r>
            <a:endParaRPr lang="en-US" altLang="en-US" dirty="0" smtClean="0">
              <a:latin typeface="Arial" charset="0"/>
              <a:cs typeface="Arial"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715282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90330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Merge 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merge sort algorithm is defined recursively:</a:t>
            </a:r>
          </a:p>
          <a:p>
            <a:pPr lvl="1"/>
            <a:r>
              <a:rPr lang="en-US" altLang="en-US" smtClean="0">
                <a:latin typeface="Arial" charset="0"/>
                <a:cs typeface="Arial" charset="0"/>
              </a:rPr>
              <a:t>If the list is of size 1, it is sorted—we are done;</a:t>
            </a:r>
          </a:p>
          <a:p>
            <a:pPr lvl="1"/>
            <a:r>
              <a:rPr lang="en-US" altLang="en-US" smtClean="0">
                <a:latin typeface="Arial" charset="0"/>
                <a:cs typeface="Arial" charset="0"/>
              </a:rPr>
              <a:t>Otherwise:</a:t>
            </a:r>
          </a:p>
          <a:p>
            <a:pPr lvl="2"/>
            <a:r>
              <a:rPr lang="en-US" altLang="en-US" smtClean="0">
                <a:latin typeface="Arial" charset="0"/>
                <a:cs typeface="Arial" charset="0"/>
              </a:rPr>
              <a:t>Divide an unsorted list into two sub-lists,</a:t>
            </a:r>
          </a:p>
          <a:p>
            <a:pPr lvl="2"/>
            <a:r>
              <a:rPr lang="en-US" altLang="en-US" smtClean="0">
                <a:latin typeface="Arial" charset="0"/>
                <a:cs typeface="Arial" charset="0"/>
              </a:rPr>
              <a:t>Sort each sub-list recursively using merge sort, and</a:t>
            </a:r>
          </a:p>
          <a:p>
            <a:pPr lvl="2"/>
            <a:r>
              <a:rPr lang="en-US" altLang="en-US" smtClean="0">
                <a:latin typeface="Arial" charset="0"/>
                <a:cs typeface="Arial" charset="0"/>
              </a:rPr>
              <a:t>Merge the two sorted sub-lists into a single sorted list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This is the first significant </a:t>
            </a:r>
            <a:r>
              <a:rPr lang="en-US" altLang="en-US" i="1" smtClean="0">
                <a:latin typeface="Arial" charset="0"/>
                <a:cs typeface="Arial" charset="0"/>
              </a:rPr>
              <a:t>divide-and-conquer </a:t>
            </a:r>
            <a:r>
              <a:rPr lang="en-US" altLang="en-US" smtClean="0">
                <a:latin typeface="Arial" charset="0"/>
                <a:cs typeface="Arial" charset="0"/>
              </a:rPr>
              <a:t>algorithm we will see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Question:	How quickly can we recombine the two sub-lists</a:t>
            </a:r>
          </a:p>
          <a:p>
            <a:pPr>
              <a:buFont typeface="Arial" charset="0"/>
              <a:buNone/>
            </a:pPr>
            <a:r>
              <a:rPr lang="en-US" altLang="en-US" smtClean="0">
                <a:latin typeface="Arial" charset="0"/>
                <a:cs typeface="Arial" charset="0"/>
              </a:rPr>
              <a:t>			into a single sorted list?</a:t>
            </a:r>
            <a:endParaRPr lang="en-US" altLang="en-US" smtClean="0">
              <a:latin typeface="Times New Roman" pitchFamily="18" charset="0"/>
              <a:cs typeface="Arial" charset="0"/>
            </a:endParaRPr>
          </a:p>
        </p:txBody>
      </p:sp>
      <p:sp>
        <p:nvSpPr>
          <p:cNvPr id="8196"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a:t>
            </a:r>
            <a:endParaRPr lang="en-CA" altLang="en-US" dirty="0"/>
          </a:p>
        </p:txBody>
      </p:sp>
    </p:spTree>
    <p:extLst>
      <p:ext uri="{BB962C8B-B14F-4D97-AF65-F5344CB8AC3E}">
        <p14:creationId xmlns:p14="http://schemas.microsoft.com/office/powerpoint/2010/main" val="24601815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err="1" smtClean="0">
                <a:latin typeface="Consolas" pitchFamily="49" charset="0"/>
                <a:cs typeface="Consolas" pitchFamily="49" charset="0"/>
              </a:rPr>
              <a:t>merge_sort</a:t>
            </a:r>
            <a:r>
              <a:rPr lang="en-US" altLang="en-US" dirty="0">
                <a:latin typeface="Consolas" pitchFamily="49" charset="0"/>
                <a:cs typeface="Consolas" pitchFamily="49" charset="0"/>
              </a:rPr>
              <a:t>( array, 0, 25 )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 0 &gt; 6</a:t>
            </a:r>
            <a:r>
              <a:rPr lang="en-US" altLang="en-US" dirty="0" smtClean="0">
                <a:latin typeface="Arial" charset="0"/>
                <a:cs typeface="Arial" charset="0"/>
              </a:rPr>
              <a:t>, so find the midpoint and call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recursively</a:t>
            </a:r>
          </a:p>
          <a:p>
            <a:pPr marL="457200" lvl="1" indent="0">
              <a:buNone/>
            </a:pPr>
            <a:r>
              <a:rPr lang="en-US" altLang="en-US" dirty="0" smtClean="0">
                <a:latin typeface="Arial" charset="0"/>
                <a:cs typeface="Arial" charset="0"/>
              </a:rPr>
              <a:t>	</a:t>
            </a:r>
            <a:r>
              <a:rPr lang="en-US" altLang="en-US" dirty="0" smtClean="0">
                <a:latin typeface="Consolas" panose="020B0609020204030204" pitchFamily="49" charset="0"/>
                <a:cs typeface="Consolas" panose="020B0609020204030204" pitchFamily="49" charset="0"/>
              </a:rPr>
              <a:t>midpoint = (0 + 25)/2; //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Consolas" panose="020B0609020204030204" pitchFamily="49" charset="0"/>
                <a:cs typeface="Consolas" panose="020B0609020204030204" pitchFamily="49" charset="0"/>
              </a:rPr>
              <a:t>( array, 0, 12 );</a:t>
            </a:r>
          </a:p>
        </p:txBody>
      </p:sp>
      <p:graphicFrame>
        <p:nvGraphicFramePr>
          <p:cNvPr id="4" name="Table 3"/>
          <p:cNvGraphicFramePr>
            <a:graphicFrameLocks noGrp="1"/>
          </p:cNvGraphicFramePr>
          <p:nvPr>
            <p:extLst>
              <p:ext uri="{D42A27DB-BD31-4B8C-83A1-F6EECF244321}">
                <p14:modId xmlns:p14="http://schemas.microsoft.com/office/powerpoint/2010/main" val="186307930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246057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12 – 0 &gt; 6</a:t>
            </a:r>
            <a:r>
              <a:rPr lang="en-US" altLang="en-US" dirty="0" smtClean="0">
                <a:latin typeface="Arial" charset="0"/>
                <a:cs typeface="Arial" charset="0"/>
              </a:rPr>
              <a:t>, so find the midpoint and call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recursively</a:t>
            </a:r>
          </a:p>
          <a:p>
            <a:pPr marL="457200" lvl="1" indent="0">
              <a:buNone/>
            </a:pPr>
            <a:r>
              <a:rPr lang="en-US" altLang="en-US" dirty="0" smtClean="0">
                <a:latin typeface="Arial" charset="0"/>
                <a:cs typeface="Arial" charset="0"/>
              </a:rPr>
              <a:t>	</a:t>
            </a:r>
            <a:r>
              <a:rPr lang="en-US" altLang="en-US" dirty="0" smtClean="0">
                <a:latin typeface="Consolas" panose="020B0609020204030204" pitchFamily="49" charset="0"/>
                <a:cs typeface="Consolas" panose="020B0609020204030204" pitchFamily="49" charset="0"/>
              </a:rPr>
              <a:t>midpoint = (0 + 12)/2; //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Consolas" panose="020B0609020204030204" pitchFamily="49" charset="0"/>
                <a:cs typeface="Consolas" panose="020B0609020204030204" pitchFamily="49" charset="0"/>
              </a:rPr>
              <a:t>( array, 0, 6 );</a:t>
            </a:r>
          </a:p>
        </p:txBody>
      </p:sp>
      <p:graphicFrame>
        <p:nvGraphicFramePr>
          <p:cNvPr id="4" name="Table 3"/>
          <p:cNvGraphicFramePr>
            <a:graphicFrameLocks noGrp="1"/>
          </p:cNvGraphicFramePr>
          <p:nvPr>
            <p:extLst>
              <p:ext uri="{D42A27DB-BD31-4B8C-83A1-F6EECF244321}">
                <p14:modId xmlns:p14="http://schemas.microsoft.com/office/powerpoint/2010/main" val="6716170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6268154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 6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6 – </a:t>
            </a:r>
            <a:r>
              <a:rPr lang="en-US" altLang="en-US" dirty="0">
                <a:latin typeface="Times New Roman" panose="02020603050405020304" pitchFamily="18" charset="0"/>
                <a:cs typeface="Times New Roman" panose="02020603050405020304" pitchFamily="18" charset="0"/>
              </a:rPr>
              <a:t>0 ≤ </a:t>
            </a:r>
            <a:r>
              <a:rPr lang="en-US" altLang="en-US" dirty="0" smtClean="0">
                <a:latin typeface="Times New Roman" panose="02020603050405020304" pitchFamily="18" charset="0"/>
                <a:cs typeface="Times New Roman" panose="02020603050405020304" pitchFamily="18" charset="0"/>
              </a:rPr>
              <a:t>6</a:t>
            </a:r>
            <a:r>
              <a:rPr lang="en-US" altLang="en-US" dirty="0" smtClean="0">
                <a:latin typeface="Arial" charset="0"/>
                <a:cs typeface="Arial" charset="0"/>
              </a:rPr>
              <a:t>, so find we call insertion sort</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60312521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0793864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just sorts the entries from </a:t>
            </a:r>
            <a:r>
              <a:rPr lang="en-US" altLang="en-US" dirty="0" smtClean="0">
                <a:latin typeface="Consolas" panose="020B0609020204030204" pitchFamily="49" charset="0"/>
                <a:cs typeface="Consolas" panose="020B0609020204030204" pitchFamily="49" charset="0"/>
              </a:rPr>
              <a:t>0</a:t>
            </a:r>
            <a:r>
              <a:rPr lang="en-US" altLang="en-US" dirty="0" smtClean="0">
                <a:latin typeface="Arial" charset="0"/>
                <a:cs typeface="Arial" charset="0"/>
              </a:rPr>
              <a:t> to </a:t>
            </a:r>
            <a:r>
              <a:rPr lang="en-US" altLang="en-US" dirty="0" smtClean="0">
                <a:latin typeface="Consolas" panose="020B0609020204030204" pitchFamily="49" charset="0"/>
                <a:cs typeface="Consolas" pitchFamily="49" charset="0"/>
              </a:rPr>
              <a:t>5</a:t>
            </a: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864174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0,  6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592474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just sorts the entries from </a:t>
            </a:r>
            <a:r>
              <a:rPr lang="en-US" altLang="en-US" dirty="0" smtClean="0">
                <a:latin typeface="Consolas" panose="020B0609020204030204" pitchFamily="49" charset="0"/>
                <a:cs typeface="Consolas" panose="020B0609020204030204" pitchFamily="49" charset="0"/>
              </a:rPr>
              <a:t>0</a:t>
            </a:r>
            <a:r>
              <a:rPr lang="en-US" altLang="en-US" dirty="0" smtClean="0">
                <a:latin typeface="Arial" charset="0"/>
                <a:cs typeface="Arial" charset="0"/>
              </a:rPr>
              <a:t> to </a:t>
            </a:r>
            <a:r>
              <a:rPr lang="en-US" altLang="en-US" dirty="0" smtClean="0">
                <a:latin typeface="Consolas" panose="020B0609020204030204" pitchFamily="49" charset="0"/>
                <a:cs typeface="Consolas" pitchFamily="49" charset="0"/>
              </a:rPr>
              <a:t>5</a:t>
            </a:r>
          </a:p>
          <a:p>
            <a:pPr>
              <a:buNone/>
            </a:pPr>
            <a:endParaRPr lang="en-US" altLang="en-US" dirty="0" smtClean="0">
              <a:latin typeface="Consolas" panose="020B0609020204030204" pitchFamily="49" charset="0"/>
              <a:cs typeface="Consolas" pitchFamily="49" charset="0"/>
            </a:endParaRPr>
          </a:p>
          <a:p>
            <a:pPr>
              <a:buNone/>
            </a:pPr>
            <a:endParaRPr lang="en-US" altLang="en-US" dirty="0" smtClean="0">
              <a:latin typeface="Consolas" panose="020B0609020204030204" pitchFamily="49" charset="0"/>
              <a:cs typeface="Consolas" pitchFamily="49" charset="0"/>
            </a:endParaRPr>
          </a:p>
          <a:p>
            <a:pPr>
              <a:buNone/>
            </a:pPr>
            <a:endParaRPr lang="en-US" altLang="en-US" dirty="0" smtClean="0">
              <a:latin typeface="Consolas" panose="020B0609020204030204" pitchFamily="49" charset="0"/>
              <a:cs typeface="Consolas" pitchFamily="49" charset="0"/>
            </a:endParaRPr>
          </a:p>
          <a:p>
            <a:pPr lvl="1"/>
            <a:r>
              <a:rPr lang="en-US" altLang="en-US" dirty="0" smtClean="0">
                <a:latin typeface="Arial" charset="0"/>
                <a:cs typeface="Arial" charset="0"/>
              </a:rPr>
              <a:t>This function call completes and so we exit</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4206503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0,  6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5451984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This call to </a:t>
            </a:r>
            <a:r>
              <a:rPr lang="en-US" altLang="en-US" dirty="0" err="1" smtClean="0">
                <a:latin typeface="Consolas" panose="020B0609020204030204" pitchFamily="49" charset="0"/>
                <a:cs typeface="Consolas" panose="020B0609020204030204" pitchFamily="49" charset="0"/>
              </a:rPr>
              <a:t>merge_sort</a:t>
            </a:r>
            <a:r>
              <a:rPr lang="en-US" altLang="en-US" dirty="0" smtClean="0">
                <a:latin typeface="Arial" charset="0"/>
                <a:cs typeface="Arial" charset="0"/>
              </a:rPr>
              <a:t> is now also finished, so it, too, exits</a:t>
            </a: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372970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709946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 </a:t>
            </a: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We continue calling</a:t>
            </a:r>
          </a:p>
          <a:p>
            <a:pPr marL="457200" lvl="1" indent="0">
              <a:buNone/>
            </a:pPr>
            <a:r>
              <a:rPr lang="en-US" altLang="en-US" dirty="0" smtClean="0">
                <a:latin typeface="Arial" charset="0"/>
                <a:cs typeface="Arial"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smtClean="0">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6, 12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smtClean="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88027832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719161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 6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2700222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4304778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6</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3079893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6, 12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6</a:t>
            </a:r>
            <a:r>
              <a:rPr lang="en-US" altLang="en-US" dirty="0" smtClean="0">
                <a:latin typeface="Consolas" pitchFamily="49" charset="0"/>
                <a:cs typeface="Consolas" pitchFamily="49" charset="0"/>
              </a:rPr>
              <a:t>,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48703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6</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27461119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6, 12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0" name="Rectangle 9"/>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6</a:t>
            </a:r>
            <a:r>
              <a:rPr lang="en-US" altLang="en-US" dirty="0" smtClean="0">
                <a:latin typeface="Consolas" pitchFamily="49" charset="0"/>
                <a:cs typeface="Consolas" pitchFamily="49" charset="0"/>
              </a:rPr>
              <a:t>,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371041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the two sorted arrays and an empty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Define three indices at the start of each array</a:t>
            </a:r>
          </a:p>
        </p:txBody>
      </p:sp>
      <p:pic>
        <p:nvPicPr>
          <p:cNvPr id="9220" name="Picture 6" descr="mergesor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519589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9888297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624176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12 )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6, 12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merge( </a:t>
            </a:r>
            <a:r>
              <a:rPr lang="en-US" altLang="en-US" dirty="0">
                <a:latin typeface="Consolas" panose="020B0609020204030204" pitchFamily="49" charset="0"/>
                <a:cs typeface="Consolas" panose="020B0609020204030204" pitchFamily="49" charset="0"/>
              </a:rPr>
              <a:t>array, </a:t>
            </a:r>
            <a:r>
              <a:rPr lang="en-US" altLang="en-US" dirty="0" smtClean="0">
                <a:latin typeface="Consolas" panose="020B0609020204030204" pitchFamily="49" charset="0"/>
                <a:cs typeface="Consolas" panose="020B0609020204030204" pitchFamily="49" charset="0"/>
              </a:rPr>
              <a:t>0, 6</a:t>
            </a:r>
            <a:r>
              <a:rPr lang="en-US" altLang="en-US" dirty="0">
                <a:latin typeface="Consolas" panose="020B0609020204030204" pitchFamily="49" charset="0"/>
                <a:cs typeface="Consolas" panose="020B0609020204030204" pitchFamily="49" charset="0"/>
              </a:rPr>
              <a:t>, 12 );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75893953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00694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executing </a:t>
            </a:r>
            <a:r>
              <a:rPr lang="en-US" altLang="en-US" dirty="0" smtClean="0">
                <a:latin typeface="Consolas" pitchFamily="49" charset="0"/>
                <a:cs typeface="Consolas" pitchFamily="49" charset="0"/>
              </a:rPr>
              <a:t>merge(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525439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782106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are executing </a:t>
            </a:r>
            <a:r>
              <a:rPr lang="en-US" altLang="en-US" dirty="0" smtClean="0">
                <a:latin typeface="Consolas" pitchFamily="49" charset="0"/>
                <a:cs typeface="Consolas" pitchFamily="49" charset="0"/>
              </a:rPr>
              <a:t>merge(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6, 12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These two sub-arrays are merged together</a:t>
            </a:r>
          </a:p>
          <a:p>
            <a:pPr lvl="1"/>
            <a:r>
              <a:rPr lang="en-US" altLang="en-US" dirty="0" smtClean="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04681889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744416"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0, 12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0, 6, 12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2304330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executing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We are finished calling this function as well</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+ 12)/2; // == 6</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6 );</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6, 12 );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0, 6, 12 );</a:t>
            </a:r>
          </a:p>
          <a:p>
            <a:pPr marL="358775" indent="-301625">
              <a:buNone/>
            </a:pPr>
            <a:r>
              <a:rPr lang="en-US" altLang="en-US" dirty="0" smtClean="0">
                <a:latin typeface="Arial" charset="0"/>
                <a:cs typeface="Arial" charset="0"/>
              </a:rPr>
              <a:t>	Consequently, we exit</a:t>
            </a:r>
            <a:endParaRPr lang="en-US" altLang="en-US" dirty="0">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0067635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00400"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00400"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0, 12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48177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p:txBody>
          <a:bodyPr/>
          <a:lstStyle/>
          <a:p>
            <a:pPr>
              <a:buNone/>
            </a:pPr>
            <a:r>
              <a:rPr lang="en-US" altLang="en-US" dirty="0" smtClean="0">
                <a:latin typeface="Arial" charset="0"/>
                <a:cs typeface="Arial" charset="0"/>
              </a:rPr>
              <a:t>	We return to executing </a:t>
            </a:r>
            <a:r>
              <a:rPr lang="en-US" altLang="en-US" dirty="0" err="1" smtClean="0">
                <a:latin typeface="Consolas" pitchFamily="49" charset="0"/>
                <a:cs typeface="Consolas" pitchFamily="49" charset="0"/>
              </a:rPr>
              <a:t>merge_sort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0, 25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smtClean="0">
                <a:latin typeface="Arial" charset="0"/>
                <a:cs typeface="Arial" charset="0"/>
              </a:rPr>
              <a:t>	</a:t>
            </a:r>
            <a:r>
              <a:rPr lang="en-US" altLang="en-US" dirty="0">
                <a:latin typeface="Arial" charset="0"/>
                <a:cs typeface="Arial" charset="0"/>
              </a:rPr>
              <a:t>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12, 25 </a:t>
            </a:r>
            <a:r>
              <a:rPr lang="en-US" altLang="en-US" dirty="0">
                <a:latin typeface="Consolas" panose="020B0609020204030204" pitchFamily="49" charset="0"/>
                <a:cs typeface="Consolas" panose="020B0609020204030204" pitchFamily="49"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8261825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744416"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9396893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call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recursively</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(12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12, 18 </a:t>
            </a:r>
            <a:r>
              <a:rPr lang="en-US" altLang="en-US" dirty="0">
                <a:latin typeface="Consolas" panose="020B0609020204030204" pitchFamily="49" charset="0"/>
                <a:cs typeface="Consolas" panose="020B0609020204030204" pitchFamily="49" charset="0"/>
              </a:rPr>
              <a:t>);</a:t>
            </a:r>
          </a:p>
        </p:txBody>
      </p:sp>
      <p:graphicFrame>
        <p:nvGraphicFramePr>
          <p:cNvPr id="4" name="Table 3"/>
          <p:cNvGraphicFramePr>
            <a:graphicFrameLocks noGrp="1"/>
          </p:cNvGraphicFramePr>
          <p:nvPr>
            <p:extLst>
              <p:ext uri="{D42A27DB-BD31-4B8C-83A1-F6EECF244321}">
                <p14:modId xmlns:p14="http://schemas.microsoft.com/office/powerpoint/2010/main" val="35881504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0644581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12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96587536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06324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12</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12, 18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3854298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8698419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12</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12, 18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72398661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164725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2 and 3:   2 &lt; 3</a:t>
            </a:r>
          </a:p>
          <a:p>
            <a:pPr lvl="1"/>
            <a:r>
              <a:rPr lang="en-US" altLang="en-US" smtClean="0">
                <a:latin typeface="Arial" charset="0"/>
                <a:cs typeface="Arial" charset="0"/>
              </a:rPr>
              <a:t>Copy 2 down</a:t>
            </a:r>
          </a:p>
          <a:p>
            <a:pPr lvl="1"/>
            <a:r>
              <a:rPr lang="en-US" altLang="en-US" smtClean="0">
                <a:latin typeface="Arial" charset="0"/>
                <a:cs typeface="Arial" charset="0"/>
              </a:rPr>
              <a:t>Increment the corresponding indices</a:t>
            </a:r>
          </a:p>
        </p:txBody>
      </p:sp>
      <p:pic>
        <p:nvPicPr>
          <p:cNvPr id="10244" name="Picture 19" descr="mergesort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4088464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09142654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172341350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18, 25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69640522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305034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call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recursively</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(18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18, 21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1547020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76155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18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4335314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7618561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18</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9911164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18, 21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370173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18</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3807071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18, 21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9311744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20874890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853383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latin typeface="Consolas" panose="020B0609020204030204" pitchFamily="49" charset="0"/>
                <a:cs typeface="Consolas" panose="020B0609020204030204" pitchFamily="49" charset="0"/>
              </a:rPr>
              <a:t>merge_sort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21, </a:t>
            </a:r>
            <a:r>
              <a:rPr lang="en-US" altLang="en-US" dirty="0">
                <a:latin typeface="Consolas" panose="020B0609020204030204" pitchFamily="49" charset="0"/>
                <a:cs typeface="Consolas" panose="020B0609020204030204" pitchFamily="49" charset="0"/>
              </a:rPr>
              <a:t>25 );</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32684353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63376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now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966448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289088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24</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0723357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21, 25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08226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3 and 7</a:t>
            </a:r>
          </a:p>
          <a:p>
            <a:pPr lvl="1"/>
            <a:r>
              <a:rPr lang="en-US" altLang="en-US" smtClean="0">
                <a:latin typeface="Arial" charset="0"/>
                <a:cs typeface="Arial" charset="0"/>
              </a:rPr>
              <a:t>Copy 3 down</a:t>
            </a:r>
          </a:p>
          <a:p>
            <a:pPr lvl="1"/>
            <a:r>
              <a:rPr lang="en-US" altLang="en-US" smtClean="0">
                <a:latin typeface="Arial" charset="0"/>
                <a:cs typeface="Arial" charset="0"/>
              </a:rPr>
              <a:t>Increment the corresponding indices</a:t>
            </a:r>
          </a:p>
        </p:txBody>
      </p:sp>
      <p:pic>
        <p:nvPicPr>
          <p:cNvPr id="11268" name="Picture 4" descr="mergesor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993366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anose="020B0609020204030204" pitchFamily="49" charset="0"/>
                <a:cs typeface="Consolas" panose="020B0609020204030204" pitchFamily="49" charset="0"/>
              </a:rPr>
              <a:t>24</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lvl="1"/>
            <a:r>
              <a:rPr lang="en-US" altLang="en-US" dirty="0">
                <a:latin typeface="Arial" charset="0"/>
                <a:cs typeface="Arial" charset="0"/>
              </a:rPr>
              <a:t>This function call completes and so we exit</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89866930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21, 25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11" name="Rectangle 10"/>
          <p:cNvSpPr/>
          <p:nvPr/>
        </p:nvSpPr>
        <p:spPr>
          <a:xfrm>
            <a:off x="5148064" y="4664022"/>
            <a:ext cx="4104456"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8932013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err="1">
                <a:latin typeface="Consolas" panose="020B0609020204030204" pitchFamily="49" charset="0"/>
                <a:cs typeface="Consolas" panose="020B0609020204030204" pitchFamily="49" charset="0"/>
              </a:rPr>
              <a:t>merge_sort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45975671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5613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merge( array, </a:t>
            </a:r>
            <a:r>
              <a:rPr lang="en-US" altLang="en-US" dirty="0" smtClean="0">
                <a:latin typeface="Consolas" panose="020B0609020204030204" pitchFamily="49" charset="0"/>
                <a:cs typeface="Consolas" panose="020B0609020204030204" pitchFamily="49" charset="0"/>
              </a:rPr>
              <a:t>18, 21, 25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86437852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325402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18, 21, 25 ) </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400674736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16727945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18, 21, 25 ) </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a:t>
            </a:r>
            <a:r>
              <a:rPr lang="en-US" altLang="en-US" dirty="0" smtClean="0">
                <a:latin typeface="Arial" charset="0"/>
                <a:cs typeface="Arial" charset="0"/>
              </a:rPr>
              <a:t>together</a:t>
            </a:r>
            <a:endParaRPr lang="en-US" altLang="en-US" dirty="0">
              <a:latin typeface="Arial" charset="0"/>
              <a:cs typeface="Arial" charset="0"/>
            </a:endParaRP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8570556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18, 25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9" name="Rectangle 8"/>
          <p:cNvSpPr/>
          <p:nvPr/>
        </p:nvSpPr>
        <p:spPr>
          <a:xfrm>
            <a:off x="5148064" y="5024062"/>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5266075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18, 21, 25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4952204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086255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latin typeface="Consolas" panose="020B0609020204030204" pitchFamily="49" charset="0"/>
                <a:cs typeface="Consolas" panose="020B0609020204030204" pitchFamily="49" charset="0"/>
              </a:rPr>
              <a:t>	merge( array, </a:t>
            </a:r>
            <a:r>
              <a:rPr lang="en-US" altLang="en-US" dirty="0" smtClean="0">
                <a:latin typeface="Consolas" panose="020B0609020204030204" pitchFamily="49" charset="0"/>
                <a:cs typeface="Consolas" panose="020B0609020204030204" pitchFamily="49" charset="0"/>
              </a:rPr>
              <a:t>12, 18, </a:t>
            </a:r>
            <a:r>
              <a:rPr lang="en-US" altLang="en-US" dirty="0">
                <a:latin typeface="Consolas" panose="020B0609020204030204" pitchFamily="49" charset="0"/>
                <a:cs typeface="Consolas" panose="020B0609020204030204" pitchFamily="49" charset="0"/>
              </a:rPr>
              <a:t>25 );</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5817218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460676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24911126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36559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12, 18,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12, 25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0090487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12, 18, 25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7892997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12, 18,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12, 25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224928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6475850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5 and 7</a:t>
            </a:r>
          </a:p>
          <a:p>
            <a:pPr lvl="1"/>
            <a:r>
              <a:rPr lang="en-US" altLang="en-US" smtClean="0">
                <a:latin typeface="Arial" charset="0"/>
                <a:cs typeface="Arial" charset="0"/>
              </a:rPr>
              <a:t>Copy 5 down</a:t>
            </a:r>
          </a:p>
          <a:p>
            <a:pPr lvl="1"/>
            <a:r>
              <a:rPr lang="en-US" altLang="en-US" smtClean="0">
                <a:latin typeface="Arial" charset="0"/>
                <a:cs typeface="Arial" charset="0"/>
              </a:rPr>
              <a:t>Increment the appropriate indices</a:t>
            </a:r>
          </a:p>
        </p:txBody>
      </p:sp>
      <p:pic>
        <p:nvPicPr>
          <p:cNvPr id="12292" name="Picture 4" descr="mergesor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7540840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continue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(0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25)/</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0,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12, 25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merge( array, 0, </a:t>
            </a:r>
            <a:r>
              <a:rPr lang="en-US" altLang="en-US" dirty="0" smtClean="0">
                <a:latin typeface="Consolas" panose="020B0609020204030204" pitchFamily="49" charset="0"/>
                <a:cs typeface="Consolas" panose="020B0609020204030204" pitchFamily="49" charset="0"/>
              </a:rPr>
              <a:t>12, 25 </a:t>
            </a:r>
            <a:r>
              <a:rPr lang="en-US" altLang="en-US" dirty="0">
                <a:latin typeface="Consolas" panose="020B0609020204030204" pitchFamily="49" charset="0"/>
                <a:cs typeface="Consolas" panose="020B0609020204030204" pitchFamily="49" charset="0"/>
              </a:rPr>
              <a: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1303826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6773936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a:t>
            </a:r>
            <a:r>
              <a:rPr lang="en-US" altLang="en-US" dirty="0" smtClean="0">
                <a:latin typeface="Arial" charset="0"/>
                <a:cs typeface="Arial" charset="0"/>
              </a:rPr>
              <a:t>together</a:t>
            </a:r>
            <a:endParaRPr lang="en-US" altLang="en-US" dirty="0">
              <a:latin typeface="Arial" charset="0"/>
              <a:cs typeface="Arial"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5096018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99FF"/>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99"/>
                    </a:solidFill>
                  </a:tcPr>
                </a:tc>
              </a:tr>
            </a:tbl>
          </a:graphicData>
        </a:graphic>
      </p:graphicFrame>
      <p:sp>
        <p:nvSpPr>
          <p:cNvPr id="7" name="Rectangle 6"/>
          <p:cNvSpPr/>
          <p:nvPr/>
        </p:nvSpPr>
        <p:spPr>
          <a:xfrm>
            <a:off x="5148064" y="5734850"/>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0086819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merge( array, </a:t>
            </a:r>
            <a:r>
              <a:rPr lang="en-US" altLang="en-US" dirty="0" smtClean="0">
                <a:latin typeface="Consolas" pitchFamily="49" charset="0"/>
                <a:cs typeface="Consolas" pitchFamily="49" charset="0"/>
              </a:rPr>
              <a:t>0, 12,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These two sub-arrays are merged together</a:t>
            </a:r>
          </a:p>
          <a:p>
            <a:pPr lvl="1"/>
            <a:r>
              <a:rPr lang="en-US" altLang="en-US" dirty="0">
                <a:latin typeface="Arial" charset="0"/>
                <a:cs typeface="Arial" charset="0"/>
              </a:rPr>
              <a:t>This function call exists</a:t>
            </a:r>
            <a:endParaRPr lang="en-US" altLang="en-US" dirty="0">
              <a:latin typeface="Consolas" panose="020B0609020204030204" pitchFamily="49" charset="0"/>
              <a:cs typeface="Consolas" panose="020B0609020204030204" pitchFamily="49"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solidFill>
                  <a:schemeClr val="tx1">
                    <a:lumMod val="50000"/>
                    <a:lumOff val="50000"/>
                  </a:schemeClr>
                </a:solidFill>
                <a:latin typeface="Consolas" pitchFamily="49" charset="0"/>
                <a:cs typeface="Consolas" pitchFamily="49" charset="0"/>
              </a:rPr>
              <a:t>merge_sort</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array</a:t>
            </a:r>
            <a:r>
              <a:rPr lang="en-US" altLang="en-US" dirty="0">
                <a:solidFill>
                  <a:schemeClr val="tx1">
                    <a:lumMod val="50000"/>
                    <a:lumOff val="50000"/>
                  </a:schemeClr>
                </a:solidFill>
                <a:latin typeface="Consolas" pitchFamily="49" charset="0"/>
                <a:cs typeface="Consolas" pitchFamily="49" charset="0"/>
              </a:rPr>
              <a:t>, </a:t>
            </a:r>
            <a:r>
              <a:rPr lang="en-US" altLang="en-US" dirty="0" smtClean="0">
                <a:solidFill>
                  <a:schemeClr val="tx1">
                    <a:lumMod val="50000"/>
                    <a:lumOff val="50000"/>
                  </a:schemeClr>
                </a:solidFill>
                <a:latin typeface="Consolas" pitchFamily="49" charset="0"/>
                <a:cs typeface="Consolas" pitchFamily="49" charset="0"/>
              </a:rPr>
              <a:t> 0, 25 </a:t>
            </a:r>
            <a:r>
              <a:rPr lang="en-US" altLang="en-US" dirty="0">
                <a:solidFill>
                  <a:schemeClr val="tx1">
                    <a:lumMod val="50000"/>
                    <a:lumOff val="50000"/>
                  </a:schemeClr>
                </a:solidFill>
                <a:latin typeface="Consolas" pitchFamily="49" charset="0"/>
                <a:cs typeface="Consolas" pitchFamily="49" charset="0"/>
              </a:rPr>
              <a:t>) </a:t>
            </a:r>
            <a:endParaRPr lang="en-CA" dirty="0">
              <a:solidFill>
                <a:schemeClr val="tx1">
                  <a:lumMod val="50000"/>
                  <a:lumOff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725407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4850"/>
            <a:ext cx="3528392" cy="369332"/>
          </a:xfrm>
          <a:prstGeom prst="rect">
            <a:avLst/>
          </a:prstGeom>
        </p:spPr>
        <p:txBody>
          <a:bodyPr wrap="square">
            <a:spAutoFit/>
          </a:bodyPr>
          <a:lstStyle/>
          <a:p>
            <a:r>
              <a:rPr lang="en-US" altLang="en-US" dirty="0" smtClean="0">
                <a:latin typeface="Consolas" pitchFamily="49" charset="0"/>
                <a:cs typeface="Consolas" pitchFamily="49" charset="0"/>
              </a:rPr>
              <a:t>merge( 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0, 12, 25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12492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a:t>
            </a:r>
            <a:r>
              <a:rPr lang="en-US" altLang="en-US" dirty="0">
                <a:latin typeface="Arial" charset="0"/>
                <a:cs typeface="Arial" charset="0"/>
              </a:rPr>
              <a:t>We return to executing </a:t>
            </a:r>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array, 0</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are finished calling this function as well</a:t>
            </a:r>
          </a:p>
          <a:p>
            <a:pPr marL="457200" lvl="1" indent="0">
              <a:buNone/>
            </a:pPr>
            <a:r>
              <a:rPr lang="en-US" altLang="en-US" dirty="0">
                <a:latin typeface="Arial" charset="0"/>
                <a:cs typeface="Arial"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midpoint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0</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+ 25)/2; // ==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a:t>
            </a:r>
            <a:endParaRPr lang="en-US" altLang="en-US" dirty="0">
              <a:solidFill>
                <a:schemeClr val="tx1">
                  <a:lumMod val="50000"/>
                  <a:lumOff val="50000"/>
                </a:schemeClr>
              </a:solidFill>
              <a:latin typeface="Consolas" panose="020B0609020204030204" pitchFamily="49" charset="0"/>
              <a:cs typeface="Consolas" panose="020B0609020204030204" pitchFamily="49"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err="1">
                <a:solidFill>
                  <a:schemeClr val="tx1">
                    <a:lumMod val="50000"/>
                    <a:lumOff val="50000"/>
                  </a:schemeClr>
                </a:solidFill>
                <a:latin typeface="Consolas" panose="020B0609020204030204" pitchFamily="49" charset="0"/>
                <a:cs typeface="Consolas" panose="020B0609020204030204" pitchFamily="49" charset="0"/>
              </a:rPr>
              <a:t>merge_sort</a:t>
            </a:r>
            <a:r>
              <a:rPr lang="en-US" altLang="en-US" dirty="0">
                <a:solidFill>
                  <a:schemeClr val="tx1">
                    <a:lumMod val="50000"/>
                    <a:lumOff val="50000"/>
                  </a:schemeClr>
                </a:solidFill>
                <a:latin typeface="Consolas" panose="020B0609020204030204" pitchFamily="49" charset="0"/>
                <a:cs typeface="Consolas" panose="020B0609020204030204" pitchFamily="49" charset="0"/>
              </a:rPr>
              <a: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merge(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0, 12,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25 );</a:t>
            </a:r>
          </a:p>
          <a:p>
            <a:pPr marL="358775" indent="-301625">
              <a:buNone/>
            </a:pPr>
            <a:r>
              <a:rPr lang="en-US" altLang="en-US" dirty="0">
                <a:latin typeface="Arial" charset="0"/>
                <a:cs typeface="Arial" charset="0"/>
              </a:rPr>
              <a:t>	Consequently, we exit</a:t>
            </a: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sp>
        <p:nvSpPr>
          <p:cNvPr id="2" name="Rectangle 1"/>
          <p:cNvSpPr/>
          <p:nvPr/>
        </p:nvSpPr>
        <p:spPr>
          <a:xfrm>
            <a:off x="5148064" y="6093296"/>
            <a:ext cx="3672408" cy="369332"/>
          </a:xfrm>
          <a:prstGeom prst="rect">
            <a:avLst/>
          </a:prstGeom>
        </p:spPr>
        <p:txBody>
          <a:bodyPr wrap="square">
            <a:spAutoFit/>
          </a:bodyPr>
          <a:lstStyle/>
          <a:p>
            <a:r>
              <a:rPr lang="en-US" altLang="en-US" dirty="0" err="1">
                <a:latin typeface="Consolas" pitchFamily="49" charset="0"/>
                <a:cs typeface="Consolas" pitchFamily="49" charset="0"/>
              </a:rPr>
              <a:t>merge_sort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6488065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0956877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Example</a:t>
            </a:r>
          </a:p>
        </p:txBody>
      </p:sp>
      <p:sp>
        <p:nvSpPr>
          <p:cNvPr id="31747" name="Rectangle 3"/>
          <p:cNvSpPr>
            <a:spLocks noGrp="1" noChangeArrowheads="1"/>
          </p:cNvSpPr>
          <p:nvPr>
            <p:ph type="body" idx="1"/>
          </p:nvPr>
        </p:nvSpPr>
        <p:spPr>
          <a:xfrm>
            <a:off x="457200" y="1600200"/>
            <a:ext cx="8435280" cy="4525963"/>
          </a:xfrm>
        </p:spPr>
        <p:txBody>
          <a:bodyPr/>
          <a:lstStyle/>
          <a:p>
            <a:pPr>
              <a:buNone/>
            </a:pPr>
            <a:r>
              <a:rPr lang="en-US" altLang="en-US" dirty="0" smtClean="0">
                <a:latin typeface="Arial" charset="0"/>
                <a:cs typeface="Arial" charset="0"/>
              </a:rPr>
              <a:t>	The array is now sorted</a:t>
            </a:r>
          </a:p>
          <a:p>
            <a:pPr>
              <a:buNone/>
            </a:pPr>
            <a:endParaRPr lang="en-US" altLang="en-US" dirty="0">
              <a:latin typeface="Arial" charset="0"/>
              <a:cs typeface="Arial" charset="0"/>
            </a:endParaRPr>
          </a:p>
          <a:p>
            <a:pPr>
              <a:buNone/>
            </a:pPr>
            <a:endParaRPr lang="en-US" altLang="en-US" dirty="0" smtClean="0">
              <a:latin typeface="Arial" charset="0"/>
              <a:cs typeface="Arial" charset="0"/>
            </a:endParaRPr>
          </a:p>
          <a:p>
            <a:pPr>
              <a:buNone/>
            </a:pPr>
            <a:endParaRPr lang="en-US" altLang="en-US" dirty="0">
              <a:latin typeface="Arial" charset="0"/>
              <a:cs typeface="Arial" charset="0"/>
            </a:endParaRPr>
          </a:p>
          <a:p>
            <a:pPr lvl="1"/>
            <a:r>
              <a:rPr lang="en-US" altLang="en-US" dirty="0" smtClean="0">
                <a:latin typeface="Arial" charset="0"/>
                <a:cs typeface="Arial" charset="0"/>
              </a:rPr>
              <a:t>Question:  What is the run-time of this algorithm?</a:t>
            </a:r>
            <a:endParaRPr lang="en-US" altLang="en-US" dirty="0">
              <a:latin typeface="Arial" charset="0"/>
              <a:cs typeface="Arial" charset="0"/>
            </a:endParaRPr>
          </a:p>
        </p:txBody>
      </p:sp>
      <p:sp>
        <p:nvSpPr>
          <p:cNvPr id="3179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8.5.4</a:t>
            </a:r>
            <a:endParaRPr lang="en-CA" altLang="en-US" dirty="0"/>
          </a:p>
        </p:txBody>
      </p:sp>
      <p:graphicFrame>
        <p:nvGraphicFramePr>
          <p:cNvPr id="10" name="Table 9"/>
          <p:cNvGraphicFramePr>
            <a:graphicFrameLocks noGrp="1"/>
          </p:cNvGraphicFramePr>
          <p:nvPr>
            <p:extLst>
              <p:ext uri="{D42A27DB-BD31-4B8C-83A1-F6EECF244321}">
                <p14:modId xmlns:p14="http://schemas.microsoft.com/office/powerpoint/2010/main" val="8958147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3198"/>
                <a:gridCol w="363972"/>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79857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altLang="en-US" smtClean="0">
                <a:latin typeface="Arial" charset="0"/>
                <a:cs typeface="Arial" charset="0"/>
              </a:rPr>
              <a:t>Run-time Analysis of Merge Sort</a:t>
            </a:r>
          </a:p>
        </p:txBody>
      </p:sp>
      <p:sp>
        <p:nvSpPr>
          <p:cNvPr id="1028"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Thus, the time required to sort an array of size </a:t>
            </a:r>
            <a:r>
              <a:rPr lang="en-US" altLang="en-US" i="1" smtClean="0">
                <a:latin typeface="Times New Roman" pitchFamily="18" charset="0"/>
                <a:cs typeface="Arial" charset="0"/>
              </a:rPr>
              <a:t>n</a:t>
            </a:r>
            <a:r>
              <a:rPr lang="en-US" altLang="en-US" smtClean="0">
                <a:latin typeface="Times New Roman" pitchFamily="18" charset="0"/>
                <a:cs typeface="Arial" charset="0"/>
              </a:rPr>
              <a:t> &gt; 1</a:t>
            </a:r>
            <a:r>
              <a:rPr lang="en-US" altLang="en-US" smtClean="0">
                <a:latin typeface="Arial" charset="0"/>
                <a:cs typeface="Arial" charset="0"/>
              </a:rPr>
              <a:t> is:</a:t>
            </a:r>
          </a:p>
          <a:p>
            <a:pPr lvl="1"/>
            <a:r>
              <a:rPr lang="en-US" altLang="en-US" smtClean="0">
                <a:latin typeface="Arial" charset="0"/>
                <a:cs typeface="Arial" charset="0"/>
              </a:rPr>
              <a:t>the time required to sort the first half,</a:t>
            </a:r>
          </a:p>
          <a:p>
            <a:pPr lvl="1"/>
            <a:r>
              <a:rPr lang="en-US" altLang="en-US" smtClean="0">
                <a:latin typeface="Arial" charset="0"/>
                <a:cs typeface="Arial" charset="0"/>
              </a:rPr>
              <a:t>the time required to sort the second half, and</a:t>
            </a:r>
          </a:p>
          <a:p>
            <a:pPr lvl="1"/>
            <a:r>
              <a:rPr lang="en-US" altLang="en-US" smtClean="0">
                <a:latin typeface="Arial" charset="0"/>
                <a:cs typeface="Arial" charset="0"/>
              </a:rPr>
              <a:t>the time required to merge the two lists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That is:</a:t>
            </a:r>
          </a:p>
        </p:txBody>
      </p:sp>
      <p:graphicFrame>
        <p:nvGraphicFramePr>
          <p:cNvPr id="1026" name="Object 2"/>
          <p:cNvGraphicFramePr>
            <a:graphicFrameLocks noChangeAspect="1"/>
          </p:cNvGraphicFramePr>
          <p:nvPr/>
        </p:nvGraphicFramePr>
        <p:xfrm>
          <a:off x="1979613" y="2997200"/>
          <a:ext cx="4019550" cy="1082675"/>
        </p:xfrm>
        <a:graphic>
          <a:graphicData uri="http://schemas.openxmlformats.org/presentationml/2006/ole">
            <mc:AlternateContent xmlns:mc="http://schemas.openxmlformats.org/markup-compatibility/2006">
              <mc:Choice xmlns:v="urn:schemas-microsoft-com:vml" Requires="v">
                <p:oleObj spid="_x0000_s134156" name="Equation" r:id="rId4" imgW="1790640" imgH="482400" progId="Equation.3">
                  <p:embed/>
                </p:oleObj>
              </mc:Choice>
              <mc:Fallback>
                <p:oleObj name="Equation" r:id="rId4" imgW="179064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2997200"/>
                        <a:ext cx="4019550" cy="108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76817824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p:txBody>
          <a:bodyPr/>
          <a:lstStyle/>
          <a:p>
            <a:r>
              <a:rPr lang="en-US" altLang="en-US" smtClean="0">
                <a:latin typeface="Arial" charset="0"/>
                <a:cs typeface="Arial" charset="0"/>
              </a:rPr>
              <a:t>Run-time Analysis of Merge Sort</a:t>
            </a:r>
          </a:p>
        </p:txBody>
      </p:sp>
      <p:sp>
        <p:nvSpPr>
          <p:cNvPr id="20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Again, calling Maple, we have that this recurrence relation has the solution: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Courier New" pitchFamily="49" charset="0"/>
                <a:cs typeface="Courier New" pitchFamily="49" charset="0"/>
              </a:rPr>
              <a:t>	</a:t>
            </a:r>
            <a:r>
              <a:rPr lang="en-US" altLang="en-US" b="1" dirty="0" smtClean="0">
                <a:latin typeface="Courier New" pitchFamily="49" charset="0"/>
                <a:cs typeface="Courier New" pitchFamily="49" charset="0"/>
              </a:rPr>
              <a:t>&gt; </a:t>
            </a:r>
            <a:r>
              <a:rPr lang="en-US" altLang="en-US" b="1" dirty="0" err="1" smtClean="0">
                <a:solidFill>
                  <a:srgbClr val="FF0000"/>
                </a:solidFill>
                <a:latin typeface="Courier New" pitchFamily="49" charset="0"/>
                <a:cs typeface="Courier New" pitchFamily="49" charset="0"/>
              </a:rPr>
              <a:t>rsolve</a:t>
            </a:r>
            <a:r>
              <a:rPr lang="en-US" altLang="en-US" b="1" dirty="0" smtClean="0">
                <a:solidFill>
                  <a:srgbClr val="FF0000"/>
                </a:solidFill>
                <a:latin typeface="Courier New" pitchFamily="49" charset="0"/>
                <a:cs typeface="Courier New" pitchFamily="49" charset="0"/>
              </a:rPr>
              <a:t>( {T(n) = 2*T(n/2) + n, T(1) = 1}, T(n) );</a:t>
            </a: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Simplifying this, we have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 </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lg</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The run time is </a:t>
            </a:r>
            <a:r>
              <a:rPr lang="en-US" altLang="en-US" dirty="0" smtClean="0">
                <a:latin typeface="Symbol" pitchFamily="18" charset="2"/>
                <a:cs typeface="Arial"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 </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Later we will see the master theorem when we consider</a:t>
            </a:r>
            <a:br>
              <a:rPr lang="en-US" altLang="en-US" dirty="0" smtClean="0">
                <a:latin typeface="Arial" charset="0"/>
                <a:cs typeface="Arial" charset="0"/>
              </a:rPr>
            </a:br>
            <a:r>
              <a:rPr lang="en-US" altLang="en-US" dirty="0" smtClean="0">
                <a:latin typeface="Arial" charset="0"/>
                <a:cs typeface="Arial" charset="0"/>
              </a:rPr>
              <a:t>divide-and-conquer algorithms in genera</a:t>
            </a:r>
            <a:r>
              <a:rPr lang="en-US" altLang="en-US" dirty="0">
                <a:latin typeface="Arial" charset="0"/>
                <a:cs typeface="Arial" charset="0"/>
              </a:rPr>
              <a:t>l</a:t>
            </a:r>
            <a:endParaRPr lang="en-US" altLang="en-US" dirty="0" smtClean="0">
              <a:latin typeface="Times New Roman" pitchFamily="18" charset="0"/>
              <a:cs typeface="Times New Roman" pitchFamily="18" charset="0"/>
            </a:endParaRPr>
          </a:p>
        </p:txBody>
      </p:sp>
      <p:graphicFrame>
        <p:nvGraphicFramePr>
          <p:cNvPr id="2050" name="Object 2"/>
          <p:cNvGraphicFramePr>
            <a:graphicFrameLocks noChangeAspect="1"/>
          </p:cNvGraphicFramePr>
          <p:nvPr>
            <p:extLst>
              <p:ext uri="{D42A27DB-BD31-4B8C-83A1-F6EECF244321}">
                <p14:modId xmlns:p14="http://schemas.microsoft.com/office/powerpoint/2010/main" val="2571578822"/>
              </p:ext>
            </p:extLst>
          </p:nvPr>
        </p:nvGraphicFramePr>
        <p:xfrm>
          <a:off x="3563939" y="3104214"/>
          <a:ext cx="2016174" cy="918511"/>
        </p:xfrm>
        <a:graphic>
          <a:graphicData uri="http://schemas.openxmlformats.org/presentationml/2006/ole">
            <mc:AlternateContent xmlns:mc="http://schemas.openxmlformats.org/markup-compatibility/2006">
              <mc:Choice xmlns:v="urn:schemas-microsoft-com:vml" Requires="v">
                <p:oleObj spid="_x0000_s135183" name="Equation" r:id="rId4" imgW="1002960" imgH="457200" progId="Equation.DSMT4">
                  <p:embed/>
                </p:oleObj>
              </mc:Choice>
              <mc:Fallback>
                <p:oleObj name="Equation" r:id="rId4" imgW="1002960" imgH="457200" progId="Equation.DSMT4">
                  <p:embed/>
                  <p:pic>
                    <p:nvPicPr>
                      <p:cNvPr id="0" name=""/>
                      <p:cNvPicPr>
                        <a:picLocks noChangeAspect="1" noChangeArrowheads="1"/>
                      </p:cNvPicPr>
                      <p:nvPr/>
                    </p:nvPicPr>
                    <p:blipFill>
                      <a:blip r:embed="rId5"/>
                      <a:srcRect/>
                      <a:stretch>
                        <a:fillRect/>
                      </a:stretch>
                    </p:blipFill>
                    <p:spPr bwMode="auto">
                      <a:xfrm>
                        <a:off x="3563939" y="3104214"/>
                        <a:ext cx="2016174" cy="918511"/>
                      </a:xfrm>
                      <a:prstGeom prst="rect">
                        <a:avLst/>
                      </a:prstGeom>
                      <a:noFill/>
                      <a:ln>
                        <a:noFill/>
                      </a:ln>
                      <a:effectLst/>
                      <a:extLst/>
                    </p:spPr>
                  </p:pic>
                </p:oleObj>
              </mc:Fallback>
            </mc:AlternateContent>
          </a:graphicData>
        </a:graphic>
      </p:graphicFrame>
      <p:sp>
        <p:nvSpPr>
          <p:cNvPr id="205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38619842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430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following table summarizes the run-times of merge sort</a:t>
            </a:r>
          </a:p>
        </p:txBody>
      </p:sp>
      <p:graphicFrame>
        <p:nvGraphicFramePr>
          <p:cNvPr id="140333" name="Group 45"/>
          <p:cNvGraphicFramePr>
            <a:graphicFrameLocks noGrp="1"/>
          </p:cNvGraphicFramePr>
          <p:nvPr>
            <p:extLst>
              <p:ext uri="{D42A27DB-BD31-4B8C-83A1-F6EECF244321}">
                <p14:modId xmlns:p14="http://schemas.microsoft.com/office/powerpoint/2010/main" val="1323006718"/>
              </p:ext>
            </p:extLst>
          </p:nvPr>
        </p:nvGraphicFramePr>
        <p:xfrm>
          <a:off x="1187450" y="2349500"/>
          <a:ext cx="6864350" cy="1584816"/>
        </p:xfrm>
        <a:graphic>
          <a:graphicData uri="http://schemas.openxmlformats.org/drawingml/2006/table">
            <a:tbl>
              <a:tblPr/>
              <a:tblGrid>
                <a:gridCol w="1655763"/>
                <a:gridCol w="1657350"/>
                <a:gridCol w="3551237"/>
              </a:tblGrid>
              <a:tr h="396081">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Arial" charset="0"/>
                        </a:rPr>
                        <a:t>Case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chemeClr val="tx1"/>
                          </a:solidFill>
                          <a:effectLst/>
                          <a:latin typeface="Arial" charset="0"/>
                        </a:rPr>
                        <a:t>Run Time</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smtClean="0">
                          <a:ln>
                            <a:noFill/>
                          </a:ln>
                          <a:solidFill>
                            <a:schemeClr val="tx1"/>
                          </a:solidFill>
                          <a:effectLst/>
                          <a:latin typeface="Arial" charset="0"/>
                        </a:rPr>
                        <a:t>Comments</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Worst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No worst case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Average</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Arial"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08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Arial" charset="0"/>
                        </a:rPr>
                        <a:t>Best</a:t>
                      </a:r>
                    </a:p>
                  </a:txBody>
                  <a:tcPr marT="45702" marB="4570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smtClean="0">
                          <a:ln>
                            <a:noFill/>
                          </a:ln>
                          <a:solidFill>
                            <a:schemeClr val="tx1"/>
                          </a:solidFill>
                          <a:effectLst/>
                          <a:latin typeface="Symbol" pitchFamily="18" charset="2"/>
                        </a:rPr>
                        <a:t>Q</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 </a:t>
                      </a:r>
                      <a:r>
                        <a:rPr kumimoji="0" lang="en-US" sz="2000" b="0" i="0" u="none" strike="noStrike" cap="none" normalizeH="0" baseline="0" dirty="0" err="1" smtClean="0">
                          <a:ln>
                            <a:noFill/>
                          </a:ln>
                          <a:solidFill>
                            <a:schemeClr val="tx1"/>
                          </a:solidFill>
                          <a:effectLst/>
                          <a:latin typeface="Times New Roman" pitchFamily="18" charset="0"/>
                        </a:rPr>
                        <a:t>ln</a:t>
                      </a:r>
                      <a:r>
                        <a:rPr kumimoji="0" lang="en-US" sz="2000" b="0" i="0" u="none" strike="noStrike" cap="none" normalizeH="0" baseline="0" dirty="0" smtClean="0">
                          <a:ln>
                            <a:noFill/>
                          </a:ln>
                          <a:solidFill>
                            <a:schemeClr val="tx1"/>
                          </a:solidFill>
                          <a:effectLst/>
                          <a:latin typeface="Times New Roman" pitchFamily="18" charset="0"/>
                        </a:rPr>
                        <a:t>(</a:t>
                      </a:r>
                      <a:r>
                        <a:rPr kumimoji="0" lang="en-US" sz="2000" b="0" i="1" u="none" strike="noStrike" cap="none" normalizeH="0" baseline="0" dirty="0" smtClean="0">
                          <a:ln>
                            <a:noFill/>
                          </a:ln>
                          <a:solidFill>
                            <a:schemeClr val="tx1"/>
                          </a:solidFill>
                          <a:effectLst/>
                          <a:latin typeface="Times New Roman" pitchFamily="18" charset="0"/>
                        </a:rPr>
                        <a:t>n</a:t>
                      </a:r>
                      <a:r>
                        <a:rPr kumimoji="0" lang="en-US" sz="2000" b="0" i="0" u="none" strike="noStrike" cap="none" normalizeH="0" baseline="0" dirty="0" smtClean="0">
                          <a:ln>
                            <a:noFill/>
                          </a:ln>
                          <a:solidFill>
                            <a:schemeClr val="tx1"/>
                          </a:solidFill>
                          <a:effectLst/>
                          <a:latin typeface="Times New Roman" pitchFamily="18" charset="0"/>
                        </a:rPr>
                        <a:t>))</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60000"/>
                        <a:lumOff val="40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charset="0"/>
                        </a:rPr>
                        <a:t>No best case</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303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32721827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 is it not </a:t>
            </a:r>
            <a:r>
              <a:rPr lang="en-CA" dirty="0" smtClean="0">
                <a:latin typeface="Times New Roman" panose="02020603050405020304" pitchFamily="18" charset="0"/>
                <a:ea typeface="Tahoma" panose="020B0604030504040204" pitchFamily="34" charset="0"/>
                <a:cs typeface="Times New Roman" panose="02020603050405020304" pitchFamily="18" charset="0"/>
              </a:rPr>
              <a:t>O(</a:t>
            </a:r>
            <a:r>
              <a:rPr lang="en-CA" i="1" dirty="0" smtClean="0">
                <a:latin typeface="Times New Roman" panose="02020603050405020304" pitchFamily="18" charset="0"/>
                <a:ea typeface="Tahoma" panose="020B0604030504040204" pitchFamily="34" charset="0"/>
                <a:cs typeface="Times New Roman" panose="02020603050405020304" pitchFamily="18" charset="0"/>
              </a:rPr>
              <a:t>n</a:t>
            </a:r>
            <a:r>
              <a:rPr lang="en-CA" baseline="30000" dirty="0" smtClean="0">
                <a:latin typeface="Times New Roman" panose="02020603050405020304" pitchFamily="18" charset="0"/>
                <a:ea typeface="Tahoma" panose="020B0604030504040204" pitchFamily="34" charset="0"/>
                <a:cs typeface="Times New Roman" panose="02020603050405020304" pitchFamily="18" charset="0"/>
              </a:rPr>
              <a:t>2</a:t>
            </a:r>
            <a:r>
              <a:rPr lang="en-CA" dirty="0" smtClean="0">
                <a:latin typeface="Times New Roman" panose="02020603050405020304" pitchFamily="18" charset="0"/>
                <a:ea typeface="Tahoma" panose="020B0604030504040204" pitchFamily="34" charset="0"/>
                <a:cs typeface="Times New Roman" panose="02020603050405020304" pitchFamily="18" charset="0"/>
              </a:rPr>
              <a:t>)</a:t>
            </a:r>
            <a:endParaRPr lang="en-CA"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Content Placeholder 2"/>
          <p:cNvSpPr>
            <a:spLocks noGrp="1"/>
          </p:cNvSpPr>
          <p:nvPr>
            <p:ph idx="1"/>
          </p:nvPr>
        </p:nvSpPr>
        <p:spPr/>
        <p:txBody>
          <a:bodyPr/>
          <a:lstStyle/>
          <a:p>
            <a:pPr marL="360363" indent="-360363">
              <a:buNone/>
            </a:pPr>
            <a:r>
              <a:rPr lang="en-CA" dirty="0" smtClean="0"/>
              <a:t>	When we are merging, we are comparing values</a:t>
            </a:r>
          </a:p>
          <a:p>
            <a:pPr lvl="1"/>
            <a:r>
              <a:rPr lang="en-CA" dirty="0" smtClean="0"/>
              <a:t>What operation prevents us from performing </a:t>
            </a:r>
            <a:r>
              <a:rPr lang="en-CA" dirty="0" smtClean="0">
                <a:latin typeface="Times New Roman" panose="02020603050405020304" pitchFamily="18" charset="0"/>
                <a:ea typeface="Tahoma" panose="020B0604030504040204" pitchFamily="34" charset="0"/>
                <a:cs typeface="Times New Roman" panose="02020603050405020304" pitchFamily="18" charset="0"/>
              </a:rPr>
              <a:t>O(</a:t>
            </a:r>
            <a:r>
              <a:rPr lang="en-CA" i="1" dirty="0" smtClean="0">
                <a:latin typeface="Times New Roman" panose="02020603050405020304" pitchFamily="18" charset="0"/>
                <a:ea typeface="Tahoma" panose="020B0604030504040204" pitchFamily="34" charset="0"/>
                <a:cs typeface="Times New Roman" panose="02020603050405020304" pitchFamily="18" charset="0"/>
              </a:rPr>
              <a:t>n</a:t>
            </a:r>
            <a:r>
              <a:rPr lang="en-CA" baseline="30000" dirty="0" smtClean="0">
                <a:latin typeface="Times New Roman" panose="02020603050405020304" pitchFamily="18" charset="0"/>
                <a:ea typeface="Tahoma" panose="020B0604030504040204" pitchFamily="34" charset="0"/>
                <a:cs typeface="Times New Roman" panose="02020603050405020304" pitchFamily="18" charset="0"/>
              </a:rPr>
              <a:t>2</a:t>
            </a:r>
            <a:r>
              <a:rPr lang="en-CA" dirty="0" smtClean="0">
                <a:latin typeface="Times New Roman" panose="02020603050405020304" pitchFamily="18" charset="0"/>
                <a:ea typeface="Tahoma" panose="020B0604030504040204" pitchFamily="34" charset="0"/>
                <a:cs typeface="Times New Roman" panose="02020603050405020304" pitchFamily="18" charset="0"/>
              </a:rPr>
              <a:t>)</a:t>
            </a:r>
            <a:r>
              <a:rPr lang="en-CA" dirty="0" smtClean="0"/>
              <a:t> comparisons?</a:t>
            </a:r>
          </a:p>
          <a:p>
            <a:pPr lvl="1"/>
            <a:r>
              <a:rPr lang="en-CA" dirty="0" smtClean="0"/>
              <a:t>During the merging process, if 2 came from the second half, it was only compared to 3 and it was not compared to any other of the other </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 – 1</a:t>
            </a:r>
            <a:r>
              <a:rPr lang="en-CA" dirty="0" smtClean="0"/>
              <a:t> entries in the first array</a:t>
            </a:r>
          </a:p>
          <a:p>
            <a:pPr lvl="1"/>
            <a:endParaRPr lang="en-CA" dirty="0" smtClean="0"/>
          </a:p>
          <a:p>
            <a:pPr lvl="1"/>
            <a:endParaRPr lang="en-CA" dirty="0"/>
          </a:p>
          <a:p>
            <a:pPr lvl="1"/>
            <a:endParaRPr lang="en-CA" dirty="0" smtClean="0"/>
          </a:p>
          <a:p>
            <a:pPr lvl="1"/>
            <a:endParaRPr lang="en-CA" dirty="0"/>
          </a:p>
          <a:p>
            <a:pPr lvl="1"/>
            <a:endParaRPr lang="en-CA" dirty="0" smtClean="0"/>
          </a:p>
          <a:p>
            <a:pPr lvl="1"/>
            <a:endParaRPr lang="en-CA" dirty="0"/>
          </a:p>
          <a:p>
            <a:pPr lvl="1"/>
            <a:r>
              <a:rPr lang="en-CA" dirty="0" smtClean="0"/>
              <a:t>In this case, we remove </a:t>
            </a:r>
            <a:r>
              <a:rPr lang="en-CA" i="1" dirty="0" smtClean="0">
                <a:latin typeface="Times New Roman" panose="02020603050405020304" pitchFamily="18" charset="0"/>
                <a:cs typeface="Times New Roman" panose="02020603050405020304" pitchFamily="18" charset="0"/>
              </a:rPr>
              <a:t>n</a:t>
            </a:r>
            <a:r>
              <a:rPr lang="en-CA" dirty="0"/>
              <a:t> </a:t>
            </a:r>
            <a:r>
              <a:rPr lang="en-CA" dirty="0" smtClean="0"/>
              <a:t>inversions with one comparison</a:t>
            </a:r>
          </a:p>
        </p:txBody>
      </p:sp>
      <p:sp>
        <p:nvSpPr>
          <p:cNvPr id="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8.5.6</a:t>
            </a:r>
            <a:endParaRPr lang="en-CA" altLang="en-US" dirty="0"/>
          </a:p>
        </p:txBody>
      </p:sp>
      <p:pic>
        <p:nvPicPr>
          <p:cNvPr id="5" name="Picture 19" descr="mergesor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212976"/>
            <a:ext cx="2660253" cy="1870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296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latin typeface="Arial" charset="0"/>
                <a:cs typeface="Arial" charset="0"/>
              </a:rPr>
              <a:t>Comments</a:t>
            </a:r>
          </a:p>
        </p:txBody>
      </p:sp>
      <p:sp>
        <p:nvSpPr>
          <p:cNvPr id="440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practice, merge sort is faster than heap sort, though they both have the same asymptotic run times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Merge sort requires an additional array</a:t>
            </a:r>
          </a:p>
          <a:p>
            <a:pPr lvl="1"/>
            <a:r>
              <a:rPr lang="en-US" altLang="en-US" smtClean="0">
                <a:latin typeface="Arial" charset="0"/>
                <a:cs typeface="Arial" charset="0"/>
              </a:rPr>
              <a:t>Heap sort does not require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Next we see quick sort</a:t>
            </a:r>
          </a:p>
          <a:p>
            <a:pPr lvl="1"/>
            <a:r>
              <a:rPr lang="en-US" altLang="en-US" smtClean="0">
                <a:latin typeface="Arial" charset="0"/>
                <a:cs typeface="Arial" charset="0"/>
              </a:rPr>
              <a:t>Faster, on average, than either heap or quick sort</a:t>
            </a:r>
          </a:p>
          <a:p>
            <a:pPr lvl="1"/>
            <a:r>
              <a:rPr lang="en-US" altLang="en-US" smtClean="0">
                <a:latin typeface="Arial" charset="0"/>
                <a:cs typeface="Arial" charset="0"/>
              </a:rPr>
              <a:t>Requires </a:t>
            </a:r>
            <a:r>
              <a:rPr lang="en-US" altLang="en-US" b="1" smtClean="0">
                <a:latin typeface="Times New Roman" pitchFamily="18" charset="0"/>
                <a:cs typeface="Arial" charset="0"/>
              </a:rPr>
              <a:t>o</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additional memory</a:t>
            </a:r>
          </a:p>
        </p:txBody>
      </p:sp>
      <p:sp>
        <p:nvSpPr>
          <p:cNvPr id="4403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8.5.5</a:t>
            </a:r>
            <a:endParaRPr lang="en-CA" altLang="en-US" dirty="0"/>
          </a:p>
        </p:txBody>
      </p:sp>
    </p:spTree>
    <p:extLst>
      <p:ext uri="{BB962C8B-B14F-4D97-AF65-F5344CB8AC3E}">
        <p14:creationId xmlns:p14="http://schemas.microsoft.com/office/powerpoint/2010/main" val="2289162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331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7</a:t>
            </a:r>
          </a:p>
          <a:p>
            <a:pPr lvl="1"/>
            <a:r>
              <a:rPr lang="en-US" altLang="en-US" smtClean="0">
                <a:latin typeface="Arial" charset="0"/>
                <a:cs typeface="Arial" charset="0"/>
              </a:rPr>
              <a:t>Copy 7 down</a:t>
            </a:r>
          </a:p>
          <a:p>
            <a:pPr lvl="1"/>
            <a:r>
              <a:rPr lang="en-US" altLang="en-US" smtClean="0">
                <a:latin typeface="Arial" charset="0"/>
                <a:cs typeface="Arial" charset="0"/>
              </a:rPr>
              <a:t>Increment...</a:t>
            </a:r>
          </a:p>
        </p:txBody>
      </p:sp>
      <p:pic>
        <p:nvPicPr>
          <p:cNvPr id="13316" name="Picture 4" descr="mergesor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68526038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924175"/>
            <a:ext cx="2733675"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Rectangle 2"/>
          <p:cNvSpPr>
            <a:spLocks noGrp="1" noChangeArrowheads="1"/>
          </p:cNvSpPr>
          <p:nvPr>
            <p:ph type="title"/>
          </p:nvPr>
        </p:nvSpPr>
        <p:spPr/>
        <p:txBody>
          <a:bodyPr/>
          <a:lstStyle/>
          <a:p>
            <a:r>
              <a:rPr lang="en-US" altLang="en-US" smtClean="0">
                <a:latin typeface="Arial" charset="0"/>
                <a:cs typeface="Arial" charset="0"/>
              </a:rPr>
              <a:t>Merge Sort</a:t>
            </a:r>
          </a:p>
        </p:txBody>
      </p:sp>
      <p:sp>
        <p:nvSpPr>
          <p:cNvPr id="4506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(likely) first implementation of merge sort was on the ENIAC in 1945 by John von Neumann</a:t>
            </a:r>
          </a:p>
          <a:p>
            <a:pPr lvl="1"/>
            <a:r>
              <a:rPr lang="en-US" altLang="en-US" smtClean="0">
                <a:latin typeface="Arial" charset="0"/>
                <a:cs typeface="Arial" charset="0"/>
              </a:rPr>
              <a:t>The creator of the </a:t>
            </a:r>
            <a:r>
              <a:rPr lang="en-US" altLang="en-US" i="1" smtClean="0">
                <a:latin typeface="Arial" charset="0"/>
                <a:cs typeface="Arial" charset="0"/>
              </a:rPr>
              <a:t>von Neumann</a:t>
            </a:r>
            <a:br>
              <a:rPr lang="en-US" altLang="en-US" i="1" smtClean="0">
                <a:latin typeface="Arial" charset="0"/>
                <a:cs typeface="Arial" charset="0"/>
              </a:rPr>
            </a:br>
            <a:r>
              <a:rPr lang="en-US" altLang="en-US" i="1" smtClean="0">
                <a:latin typeface="Arial" charset="0"/>
                <a:cs typeface="Arial" charset="0"/>
              </a:rPr>
              <a:t>architecture</a:t>
            </a:r>
            <a:r>
              <a:rPr lang="en-US" altLang="en-US" smtClean="0">
                <a:latin typeface="Arial" charset="0"/>
                <a:cs typeface="Arial" charset="0"/>
              </a:rPr>
              <a:t> used by all modern</a:t>
            </a:r>
            <a:br>
              <a:rPr lang="en-US" altLang="en-US" smtClean="0">
                <a:latin typeface="Arial" charset="0"/>
                <a:cs typeface="Arial" charset="0"/>
              </a:rPr>
            </a:br>
            <a:r>
              <a:rPr lang="en-US" altLang="en-US" smtClean="0">
                <a:latin typeface="Arial" charset="0"/>
                <a:cs typeface="Arial" charset="0"/>
              </a:rPr>
              <a:t>computers:</a:t>
            </a:r>
          </a:p>
        </p:txBody>
      </p:sp>
      <p:pic>
        <p:nvPicPr>
          <p:cNvPr id="4506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563" y="2060575"/>
            <a:ext cx="2185987"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 Box 7"/>
          <p:cNvSpPr txBox="1">
            <a:spLocks noChangeArrowheads="1"/>
          </p:cNvSpPr>
          <p:nvPr/>
        </p:nvSpPr>
        <p:spPr bwMode="auto">
          <a:xfrm>
            <a:off x="5953125" y="4710113"/>
            <a:ext cx="301148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200">
                <a:solidFill>
                  <a:schemeClr val="bg2"/>
                </a:solidFill>
              </a:rPr>
              <a:t>http://en.wikipedia.org/wiki/Von_Neumann</a:t>
            </a:r>
          </a:p>
        </p:txBody>
      </p:sp>
    </p:spTree>
    <p:extLst>
      <p:ext uri="{BB962C8B-B14F-4D97-AF65-F5344CB8AC3E}">
        <p14:creationId xmlns:p14="http://schemas.microsoft.com/office/powerpoint/2010/main" val="42803094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460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merge sort:</a:t>
            </a:r>
          </a:p>
          <a:p>
            <a:pPr lvl="1"/>
            <a:r>
              <a:rPr lang="en-US" altLang="en-US" smtClean="0">
                <a:latin typeface="Arial" charset="0"/>
                <a:cs typeface="Arial" charset="0"/>
              </a:rPr>
              <a:t>Divide an unsorted list into two equal or nearly equal sub lists,</a:t>
            </a:r>
          </a:p>
          <a:p>
            <a:pPr lvl="1"/>
            <a:r>
              <a:rPr lang="en-US" altLang="en-US" smtClean="0">
                <a:latin typeface="Arial" charset="0"/>
                <a:cs typeface="Arial" charset="0"/>
              </a:rPr>
              <a:t>Sorts each of the sub lists by calling itself recursively, and then</a:t>
            </a:r>
          </a:p>
          <a:p>
            <a:pPr lvl="1"/>
            <a:r>
              <a:rPr lang="en-US" altLang="en-US" smtClean="0">
                <a:latin typeface="Arial" charset="0"/>
                <a:cs typeface="Arial" charset="0"/>
              </a:rPr>
              <a:t>Merges the two sub lists together to form a sorted list</a:t>
            </a:r>
          </a:p>
        </p:txBody>
      </p:sp>
    </p:spTree>
    <p:extLst>
      <p:ext uri="{BB962C8B-B14F-4D97-AF65-F5344CB8AC3E}">
        <p14:creationId xmlns:p14="http://schemas.microsoft.com/office/powerpoint/2010/main" val="35648128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http://en.wikipedia.org/wiki/Sorting_algorithm		           </a:t>
            </a:r>
            <a:r>
              <a:rPr lang="en-US" sz="1400" dirty="0" smtClean="0">
                <a:latin typeface="Arial" charset="0"/>
                <a:cs typeface="Arial" charset="0"/>
              </a:rPr>
              <a:t>		          </a:t>
            </a:r>
            <a:r>
              <a:rPr lang="en-CA" sz="1400" dirty="0"/>
              <a:t>http://en.wikipedia.org/wiki/Sorting_algorithm#Inefficient.2Fhumorous_sorts</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Arial" charset="0"/>
                <a:cs typeface="Arial" charset="0"/>
              </a:rPr>
              <a:t>Merging Example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compare 18 and 12</a:t>
            </a:r>
          </a:p>
          <a:p>
            <a:pPr lvl="1"/>
            <a:r>
              <a:rPr lang="en-US" altLang="en-US" smtClean="0">
                <a:latin typeface="Arial" charset="0"/>
                <a:cs typeface="Arial" charset="0"/>
              </a:rPr>
              <a:t>Copy 12 down</a:t>
            </a:r>
          </a:p>
          <a:p>
            <a:pPr lvl="1"/>
            <a:r>
              <a:rPr lang="en-US" altLang="en-US" smtClean="0">
                <a:latin typeface="Arial" charset="0"/>
                <a:cs typeface="Arial" charset="0"/>
              </a:rPr>
              <a:t>Increment...</a:t>
            </a:r>
          </a:p>
        </p:txBody>
      </p:sp>
      <p:pic>
        <p:nvPicPr>
          <p:cNvPr id="14340" name="Picture 4" descr="mergesor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5875" y="2781300"/>
            <a:ext cx="352425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smtClean="0"/>
              <a:t>8.5.1</a:t>
            </a:r>
            <a:endParaRPr lang="en-CA" altLang="en-US" dirty="0"/>
          </a:p>
        </p:txBody>
      </p:sp>
    </p:spTree>
    <p:extLst>
      <p:ext uri="{BB962C8B-B14F-4D97-AF65-F5344CB8AC3E}">
        <p14:creationId xmlns:p14="http://schemas.microsoft.com/office/powerpoint/2010/main" val="2446166903"/>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4cf47f4b-7594-48bb-b257-9ecf2cd2ee15">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EAD29A6-C89E-4AF6-B9CC-9BE496DB91CB}"/>
</file>

<file path=customXml/itemProps2.xml><?xml version="1.0" encoding="utf-8"?>
<ds:datastoreItem xmlns:ds="http://schemas.openxmlformats.org/officeDocument/2006/customXml" ds:itemID="{4B2384AC-E9BC-4DEC-9D26-DC7D605C03B4}"/>
</file>

<file path=customXml/itemProps3.xml><?xml version="1.0" encoding="utf-8"?>
<ds:datastoreItem xmlns:ds="http://schemas.openxmlformats.org/officeDocument/2006/customXml" ds:itemID="{CFB983C5-ACE2-438E-9592-4ABE22BC8364}"/>
</file>

<file path=docProps/app.xml><?xml version="1.0" encoding="utf-8"?>
<Properties xmlns="http://schemas.openxmlformats.org/officeDocument/2006/extended-properties" xmlns:vt="http://schemas.openxmlformats.org/officeDocument/2006/docPropsVTypes">
  <Template/>
  <TotalTime>16002</TotalTime>
  <Words>3900</Words>
  <Application>Microsoft Office PowerPoint</Application>
  <PresentationFormat>On-screen Show (4:3)</PresentationFormat>
  <Paragraphs>3371</Paragraphs>
  <Slides>82</Slides>
  <Notes>80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Custom Design</vt:lpstr>
      <vt:lpstr>Equation</vt:lpstr>
      <vt:lpstr>PowerPoint Presentation</vt:lpstr>
      <vt:lpstr>Outline</vt:lpstr>
      <vt:lpstr>Merge Sort</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Example</vt:lpstr>
      <vt:lpstr>Merging Two Lists</vt:lpstr>
      <vt:lpstr>Merging Two Lists</vt:lpstr>
      <vt:lpstr>Merging Two Lists</vt:lpstr>
      <vt:lpstr>Analysis of merging</vt:lpstr>
      <vt:lpstr>The Algorithm</vt:lpstr>
      <vt:lpstr>The Algorithm</vt:lpstr>
      <vt:lpstr>The Algorithm</vt:lpstr>
      <vt:lpstr>The Algorithm</vt:lpstr>
      <vt:lpstr>Implementation</vt:lpstr>
      <vt:lpstr>Implementation</vt:lpstr>
      <vt:lpstr>Implementation</vt:lpstr>
      <vt:lpstr>Implementation</vt:lpstr>
      <vt:lpstr>Implementation</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Run-time Analysis of Merge Sort</vt:lpstr>
      <vt:lpstr>Run-time Analysis of Merge Sort</vt:lpstr>
      <vt:lpstr>Run-time Summary</vt:lpstr>
      <vt:lpstr>Why is it not O(n2)</vt:lpstr>
      <vt:lpstr>Comments</vt:lpstr>
      <vt:lpstr>Merge Sort</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1156</cp:revision>
  <dcterms:created xsi:type="dcterms:W3CDTF">2009-09-11T23:00:44Z</dcterms:created>
  <dcterms:modified xsi:type="dcterms:W3CDTF">2014-03-11T12:08:47Z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4cf47f4b-7594-48bb-b257-9ecf2cd2ee15</vt:lpwstr>
  </property>
</Properties>
</file>